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3" d="100"/>
          <a:sy n="53" d="100"/>
        </p:scale>
        <p:origin x="7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ED27BF-07EA-4065-B9D2-633D9AE61265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3830B9A-B2D2-47E9-8388-76304F70421F}">
      <dgm:prSet/>
      <dgm:spPr/>
      <dgm:t>
        <a:bodyPr/>
        <a:lstStyle/>
        <a:p>
          <a:r>
            <a:rPr lang="en-US" b="1"/>
            <a:t>Other Resources</a:t>
          </a:r>
          <a:endParaRPr lang="en-US"/>
        </a:p>
      </dgm:t>
    </dgm:pt>
    <dgm:pt modelId="{CD5D9C34-D3EF-4AF8-B89D-E3BB1C9C3199}" type="parTrans" cxnId="{FABF0175-6627-4CC7-A6B0-8D81D34AD65F}">
      <dgm:prSet/>
      <dgm:spPr/>
      <dgm:t>
        <a:bodyPr/>
        <a:lstStyle/>
        <a:p>
          <a:endParaRPr lang="en-US"/>
        </a:p>
      </dgm:t>
    </dgm:pt>
    <dgm:pt modelId="{0CD90621-749C-46B7-AB44-186BE063272C}" type="sibTrans" cxnId="{FABF0175-6627-4CC7-A6B0-8D81D34AD65F}">
      <dgm:prSet/>
      <dgm:spPr/>
      <dgm:t>
        <a:bodyPr/>
        <a:lstStyle/>
        <a:p>
          <a:endParaRPr lang="en-US"/>
        </a:p>
      </dgm:t>
    </dgm:pt>
    <dgm:pt modelId="{58803411-22ED-458A-A7F5-D69E5B9F7F48}">
      <dgm:prSet/>
      <dgm:spPr/>
      <dgm:t>
        <a:bodyPr/>
        <a:lstStyle/>
        <a:p>
          <a:r>
            <a:rPr lang="en-US"/>
            <a:t>Identify those who have expressed interest in giving back</a:t>
          </a:r>
        </a:p>
      </dgm:t>
    </dgm:pt>
    <dgm:pt modelId="{E27BC2D2-E06A-46A0-8461-E0635D1CD664}" type="parTrans" cxnId="{780777F8-FB0D-486E-A412-3889B5D3D0B5}">
      <dgm:prSet/>
      <dgm:spPr/>
      <dgm:t>
        <a:bodyPr/>
        <a:lstStyle/>
        <a:p>
          <a:endParaRPr lang="en-US"/>
        </a:p>
      </dgm:t>
    </dgm:pt>
    <dgm:pt modelId="{8D575CCE-3866-450B-944D-E972AB1A9FD9}" type="sibTrans" cxnId="{780777F8-FB0D-486E-A412-3889B5D3D0B5}">
      <dgm:prSet/>
      <dgm:spPr/>
      <dgm:t>
        <a:bodyPr/>
        <a:lstStyle/>
        <a:p>
          <a:endParaRPr lang="en-US"/>
        </a:p>
      </dgm:t>
    </dgm:pt>
    <dgm:pt modelId="{2896334E-9C12-4686-A99E-B9610BB00F14}">
      <dgm:prSet/>
      <dgm:spPr/>
      <dgm:t>
        <a:bodyPr/>
        <a:lstStyle/>
        <a:p>
          <a:r>
            <a:rPr lang="en-US"/>
            <a:t>Consider asking retirees, lifetime members, or business partners</a:t>
          </a:r>
        </a:p>
      </dgm:t>
    </dgm:pt>
    <dgm:pt modelId="{0D2CD0FD-9118-4F37-BC63-6BC45DAF082E}" type="parTrans" cxnId="{A34D1618-C689-4634-A617-CED622B40D34}">
      <dgm:prSet/>
      <dgm:spPr/>
      <dgm:t>
        <a:bodyPr/>
        <a:lstStyle/>
        <a:p>
          <a:endParaRPr lang="en-US"/>
        </a:p>
      </dgm:t>
    </dgm:pt>
    <dgm:pt modelId="{87D074CD-06F4-4EB4-8293-AB5ECBF1B506}" type="sibTrans" cxnId="{A34D1618-C689-4634-A617-CED622B40D34}">
      <dgm:prSet/>
      <dgm:spPr/>
      <dgm:t>
        <a:bodyPr/>
        <a:lstStyle/>
        <a:p>
          <a:endParaRPr lang="en-US"/>
        </a:p>
      </dgm:t>
    </dgm:pt>
    <dgm:pt modelId="{2077B81B-B3FF-43FE-A3C8-D919E7A6D2D7}">
      <dgm:prSet/>
      <dgm:spPr/>
      <dgm:t>
        <a:bodyPr/>
        <a:lstStyle/>
        <a:p>
          <a:r>
            <a:rPr lang="en-US"/>
            <a:t>Consider asking those who have declined to serve in the past</a:t>
          </a:r>
        </a:p>
      </dgm:t>
    </dgm:pt>
    <dgm:pt modelId="{1D2ADD89-D4CF-472F-A590-B823E2B7ED8E}" type="parTrans" cxnId="{6B390118-03E5-4413-9939-C1E371E13C53}">
      <dgm:prSet/>
      <dgm:spPr/>
      <dgm:t>
        <a:bodyPr/>
        <a:lstStyle/>
        <a:p>
          <a:endParaRPr lang="en-US"/>
        </a:p>
      </dgm:t>
    </dgm:pt>
    <dgm:pt modelId="{EC93432C-E0E6-43FA-A15A-6B71ED5C6B14}" type="sibTrans" cxnId="{6B390118-03E5-4413-9939-C1E371E13C53}">
      <dgm:prSet/>
      <dgm:spPr/>
      <dgm:t>
        <a:bodyPr/>
        <a:lstStyle/>
        <a:p>
          <a:endParaRPr lang="en-US"/>
        </a:p>
      </dgm:t>
    </dgm:pt>
    <dgm:pt modelId="{35871651-1DC8-41C3-8345-03C07FD879F5}" type="pres">
      <dgm:prSet presAssocID="{7EED27BF-07EA-4065-B9D2-633D9AE61265}" presName="linear" presStyleCnt="0">
        <dgm:presLayoutVars>
          <dgm:animLvl val="lvl"/>
          <dgm:resizeHandles val="exact"/>
        </dgm:presLayoutVars>
      </dgm:prSet>
      <dgm:spPr/>
    </dgm:pt>
    <dgm:pt modelId="{33B2D8EF-909A-4C85-B548-E7C6CB600BE1}" type="pres">
      <dgm:prSet presAssocID="{A3830B9A-B2D2-47E9-8388-76304F70421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8AB520C5-7B16-46A2-A8B7-7206EED9C159}" type="pres">
      <dgm:prSet presAssocID="{0CD90621-749C-46B7-AB44-186BE063272C}" presName="spacer" presStyleCnt="0"/>
      <dgm:spPr/>
    </dgm:pt>
    <dgm:pt modelId="{751A66BA-D81A-444E-9001-96C4C6FACDD4}" type="pres">
      <dgm:prSet presAssocID="{58803411-22ED-458A-A7F5-D69E5B9F7F48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EF8209D5-C2FE-45B4-9154-846BBA7454ED}" type="pres">
      <dgm:prSet presAssocID="{8D575CCE-3866-450B-944D-E972AB1A9FD9}" presName="spacer" presStyleCnt="0"/>
      <dgm:spPr/>
    </dgm:pt>
    <dgm:pt modelId="{DB13F2C7-B83D-4B2E-B3F7-6412EF85E61C}" type="pres">
      <dgm:prSet presAssocID="{2896334E-9C12-4686-A99E-B9610BB00F14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E30A72F0-785D-4DDC-8B29-0BD63A721382}" type="pres">
      <dgm:prSet presAssocID="{87D074CD-06F4-4EB4-8293-AB5ECBF1B506}" presName="spacer" presStyleCnt="0"/>
      <dgm:spPr/>
    </dgm:pt>
    <dgm:pt modelId="{E779CC30-E15E-4B7E-B344-757414C65FA4}" type="pres">
      <dgm:prSet presAssocID="{2077B81B-B3FF-43FE-A3C8-D919E7A6D2D7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6B390118-03E5-4413-9939-C1E371E13C53}" srcId="{7EED27BF-07EA-4065-B9D2-633D9AE61265}" destId="{2077B81B-B3FF-43FE-A3C8-D919E7A6D2D7}" srcOrd="3" destOrd="0" parTransId="{1D2ADD89-D4CF-472F-A590-B823E2B7ED8E}" sibTransId="{EC93432C-E0E6-43FA-A15A-6B71ED5C6B14}"/>
    <dgm:cxn modelId="{A34D1618-C689-4634-A617-CED622B40D34}" srcId="{7EED27BF-07EA-4065-B9D2-633D9AE61265}" destId="{2896334E-9C12-4686-A99E-B9610BB00F14}" srcOrd="2" destOrd="0" parTransId="{0D2CD0FD-9118-4F37-BC63-6BC45DAF082E}" sibTransId="{87D074CD-06F4-4EB4-8293-AB5ECBF1B506}"/>
    <dgm:cxn modelId="{1811DB23-63A6-415B-A3A3-1AFF086E5DE6}" type="presOf" srcId="{7EED27BF-07EA-4065-B9D2-633D9AE61265}" destId="{35871651-1DC8-41C3-8345-03C07FD879F5}" srcOrd="0" destOrd="0" presId="urn:microsoft.com/office/officeart/2005/8/layout/vList2"/>
    <dgm:cxn modelId="{7BA63F30-F220-4EBC-AA86-5EEDE386368F}" type="presOf" srcId="{2077B81B-B3FF-43FE-A3C8-D919E7A6D2D7}" destId="{E779CC30-E15E-4B7E-B344-757414C65FA4}" srcOrd="0" destOrd="0" presId="urn:microsoft.com/office/officeart/2005/8/layout/vList2"/>
    <dgm:cxn modelId="{C4DDE233-A592-4728-B59B-061A4BBF3F9D}" type="presOf" srcId="{2896334E-9C12-4686-A99E-B9610BB00F14}" destId="{DB13F2C7-B83D-4B2E-B3F7-6412EF85E61C}" srcOrd="0" destOrd="0" presId="urn:microsoft.com/office/officeart/2005/8/layout/vList2"/>
    <dgm:cxn modelId="{FABF0175-6627-4CC7-A6B0-8D81D34AD65F}" srcId="{7EED27BF-07EA-4065-B9D2-633D9AE61265}" destId="{A3830B9A-B2D2-47E9-8388-76304F70421F}" srcOrd="0" destOrd="0" parTransId="{CD5D9C34-D3EF-4AF8-B89D-E3BB1C9C3199}" sibTransId="{0CD90621-749C-46B7-AB44-186BE063272C}"/>
    <dgm:cxn modelId="{4A701C97-CCE2-45B9-B1E9-69B274994C0D}" type="presOf" srcId="{A3830B9A-B2D2-47E9-8388-76304F70421F}" destId="{33B2D8EF-909A-4C85-B548-E7C6CB600BE1}" srcOrd="0" destOrd="0" presId="urn:microsoft.com/office/officeart/2005/8/layout/vList2"/>
    <dgm:cxn modelId="{54D46BD3-B173-4F62-9B5E-033829CB9C97}" type="presOf" srcId="{58803411-22ED-458A-A7F5-D69E5B9F7F48}" destId="{751A66BA-D81A-444E-9001-96C4C6FACDD4}" srcOrd="0" destOrd="0" presId="urn:microsoft.com/office/officeart/2005/8/layout/vList2"/>
    <dgm:cxn modelId="{780777F8-FB0D-486E-A412-3889B5D3D0B5}" srcId="{7EED27BF-07EA-4065-B9D2-633D9AE61265}" destId="{58803411-22ED-458A-A7F5-D69E5B9F7F48}" srcOrd="1" destOrd="0" parTransId="{E27BC2D2-E06A-46A0-8461-E0635D1CD664}" sibTransId="{8D575CCE-3866-450B-944D-E972AB1A9FD9}"/>
    <dgm:cxn modelId="{D051B87C-E618-43A8-BCAD-BCB030FCCB96}" type="presParOf" srcId="{35871651-1DC8-41C3-8345-03C07FD879F5}" destId="{33B2D8EF-909A-4C85-B548-E7C6CB600BE1}" srcOrd="0" destOrd="0" presId="urn:microsoft.com/office/officeart/2005/8/layout/vList2"/>
    <dgm:cxn modelId="{F209814C-0450-48F2-AD88-CCA897587EE0}" type="presParOf" srcId="{35871651-1DC8-41C3-8345-03C07FD879F5}" destId="{8AB520C5-7B16-46A2-A8B7-7206EED9C159}" srcOrd="1" destOrd="0" presId="urn:microsoft.com/office/officeart/2005/8/layout/vList2"/>
    <dgm:cxn modelId="{A5A9AD3F-B2C3-475B-8819-454827301F40}" type="presParOf" srcId="{35871651-1DC8-41C3-8345-03C07FD879F5}" destId="{751A66BA-D81A-444E-9001-96C4C6FACDD4}" srcOrd="2" destOrd="0" presId="urn:microsoft.com/office/officeart/2005/8/layout/vList2"/>
    <dgm:cxn modelId="{234DDDB6-9184-42F3-BE59-C85C7C3C876B}" type="presParOf" srcId="{35871651-1DC8-41C3-8345-03C07FD879F5}" destId="{EF8209D5-C2FE-45B4-9154-846BBA7454ED}" srcOrd="3" destOrd="0" presId="urn:microsoft.com/office/officeart/2005/8/layout/vList2"/>
    <dgm:cxn modelId="{7139CD43-7F18-4973-A159-1D963C36772F}" type="presParOf" srcId="{35871651-1DC8-41C3-8345-03C07FD879F5}" destId="{DB13F2C7-B83D-4B2E-B3F7-6412EF85E61C}" srcOrd="4" destOrd="0" presId="urn:microsoft.com/office/officeart/2005/8/layout/vList2"/>
    <dgm:cxn modelId="{34089DFB-CA72-4F63-A8C8-A73599C374A4}" type="presParOf" srcId="{35871651-1DC8-41C3-8345-03C07FD879F5}" destId="{E30A72F0-785D-4DDC-8B29-0BD63A721382}" srcOrd="5" destOrd="0" presId="urn:microsoft.com/office/officeart/2005/8/layout/vList2"/>
    <dgm:cxn modelId="{BE459F91-DC21-4885-A1F3-15126CE6F0C3}" type="presParOf" srcId="{35871651-1DC8-41C3-8345-03C07FD879F5}" destId="{E779CC30-E15E-4B7E-B344-757414C65FA4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B2D8EF-909A-4C85-B548-E7C6CB600BE1}">
      <dsp:nvSpPr>
        <dsp:cNvPr id="0" name=""/>
        <dsp:cNvSpPr/>
      </dsp:nvSpPr>
      <dsp:spPr>
        <a:xfrm>
          <a:off x="0" y="297767"/>
          <a:ext cx="6261100" cy="1178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1" kern="1200"/>
            <a:t>Other Resources</a:t>
          </a:r>
          <a:endParaRPr lang="en-US" sz="3100" kern="1200"/>
        </a:p>
      </dsp:txBody>
      <dsp:txXfrm>
        <a:off x="57543" y="355310"/>
        <a:ext cx="6146014" cy="1063689"/>
      </dsp:txXfrm>
    </dsp:sp>
    <dsp:sp modelId="{751A66BA-D81A-444E-9001-96C4C6FACDD4}">
      <dsp:nvSpPr>
        <dsp:cNvPr id="0" name=""/>
        <dsp:cNvSpPr/>
      </dsp:nvSpPr>
      <dsp:spPr>
        <a:xfrm>
          <a:off x="0" y="1565822"/>
          <a:ext cx="6261100" cy="1178775"/>
        </a:xfrm>
        <a:prstGeom prst="roundRect">
          <a:avLst/>
        </a:prstGeom>
        <a:gradFill rotWithShape="0">
          <a:gsLst>
            <a:gs pos="0">
              <a:schemeClr val="accent2">
                <a:hueOff val="37813"/>
                <a:satOff val="4346"/>
                <a:lumOff val="-3464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37813"/>
                <a:satOff val="4346"/>
                <a:lumOff val="-3464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37813"/>
                <a:satOff val="4346"/>
                <a:lumOff val="-3464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Identify those who have expressed interest in giving back</a:t>
          </a:r>
        </a:p>
      </dsp:txBody>
      <dsp:txXfrm>
        <a:off x="57543" y="1623365"/>
        <a:ext cx="6146014" cy="1063689"/>
      </dsp:txXfrm>
    </dsp:sp>
    <dsp:sp modelId="{DB13F2C7-B83D-4B2E-B3F7-6412EF85E61C}">
      <dsp:nvSpPr>
        <dsp:cNvPr id="0" name=""/>
        <dsp:cNvSpPr/>
      </dsp:nvSpPr>
      <dsp:spPr>
        <a:xfrm>
          <a:off x="0" y="2833877"/>
          <a:ext cx="6261100" cy="1178775"/>
        </a:xfrm>
        <a:prstGeom prst="roundRect">
          <a:avLst/>
        </a:prstGeom>
        <a:gradFill rotWithShape="0">
          <a:gsLst>
            <a:gs pos="0">
              <a:schemeClr val="accent2">
                <a:hueOff val="75626"/>
                <a:satOff val="8693"/>
                <a:lumOff val="-6929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75626"/>
                <a:satOff val="8693"/>
                <a:lumOff val="-6929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75626"/>
                <a:satOff val="8693"/>
                <a:lumOff val="-6929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Consider asking retirees, lifetime members, or business partners</a:t>
          </a:r>
        </a:p>
      </dsp:txBody>
      <dsp:txXfrm>
        <a:off x="57543" y="2891420"/>
        <a:ext cx="6146014" cy="1063689"/>
      </dsp:txXfrm>
    </dsp:sp>
    <dsp:sp modelId="{E779CC30-E15E-4B7E-B344-757414C65FA4}">
      <dsp:nvSpPr>
        <dsp:cNvPr id="0" name=""/>
        <dsp:cNvSpPr/>
      </dsp:nvSpPr>
      <dsp:spPr>
        <a:xfrm>
          <a:off x="0" y="4101932"/>
          <a:ext cx="6261100" cy="1178775"/>
        </a:xfrm>
        <a:prstGeom prst="roundRect">
          <a:avLst/>
        </a:prstGeom>
        <a:gradFill rotWithShape="0">
          <a:gsLst>
            <a:gs pos="0">
              <a:schemeClr val="accent2">
                <a:hueOff val="113439"/>
                <a:satOff val="13039"/>
                <a:lumOff val="-10393"/>
                <a:alphaOff val="0"/>
                <a:tint val="94000"/>
                <a:satMod val="103000"/>
                <a:lumMod val="102000"/>
              </a:schemeClr>
            </a:gs>
            <a:gs pos="50000">
              <a:schemeClr val="accent2">
                <a:hueOff val="113439"/>
                <a:satOff val="13039"/>
                <a:lumOff val="-10393"/>
                <a:alphaOff val="0"/>
                <a:shade val="100000"/>
                <a:satMod val="110000"/>
                <a:lumMod val="100000"/>
              </a:schemeClr>
            </a:gs>
            <a:gs pos="100000">
              <a:schemeClr val="accent2">
                <a:hueOff val="113439"/>
                <a:satOff val="13039"/>
                <a:lumOff val="-10393"/>
                <a:alphaOff val="0"/>
                <a:shade val="78000"/>
                <a:satMod val="120000"/>
                <a:lumMod val="99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kern="1200"/>
            <a:t>Consider asking those who have declined to serve in the past</a:t>
          </a:r>
        </a:p>
      </dsp:txBody>
      <dsp:txXfrm>
        <a:off x="57543" y="4159475"/>
        <a:ext cx="6146014" cy="1063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564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120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3970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6454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75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3828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1429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2294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03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70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67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23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712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919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04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17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96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3E63C-9222-4B7C-AB4B-39101D2426F4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77754-FEA4-410B-8610-6D88527A1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7161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sv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2F84762E-7FCC-4EAF-B9E7-CE7214491E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27A1389-2A5D-4886-AD82-F213767E67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207"/>
            <a:ext cx="12192000" cy="68580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1038667-0C3F-4764-A24D-DA9D9B4748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6AC2195B-895A-4535-8ECD-9F5B669C5C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049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571EEFCA-9235-4BC2-85C3-A4EC6EE57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5765BA-6689-4029-AB82-4D5D7226A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063262"/>
            <a:ext cx="3739278" cy="2661138"/>
          </a:xfrm>
        </p:spPr>
        <p:txBody>
          <a:bodyPr anchor="ctr">
            <a:normAutofit fontScale="90000"/>
          </a:bodyPr>
          <a:lstStyle/>
          <a:p>
            <a:r>
              <a:rPr lang="en-US" sz="4600" dirty="0"/>
              <a:t>Recruiting, Retaining and Energizing Chapter Volunteers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80210-2617-4CA3-BDDB-39901A2FE4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0323" y="5101298"/>
            <a:ext cx="3739277" cy="1116622"/>
          </a:xfrm>
        </p:spPr>
        <p:txBody>
          <a:bodyPr>
            <a:normAutofit/>
          </a:bodyPr>
          <a:lstStyle/>
          <a:p>
            <a:r>
              <a:rPr lang="en-US"/>
              <a:t>Suzy Klepac and Sarah Cramer</a:t>
            </a:r>
          </a:p>
        </p:txBody>
      </p:sp>
      <p:pic>
        <p:nvPicPr>
          <p:cNvPr id="5" name="Picture 4" descr="Colourful strings being woven togehter">
            <a:extLst>
              <a:ext uri="{FF2B5EF4-FFF2-40B4-BE49-F238E27FC236}">
                <a16:creationId xmlns:a16="http://schemas.microsoft.com/office/drawing/2014/main" id="{0C733CE1-8979-4E29-B7D1-BA459399948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9091" t="11009" b="12383"/>
          <a:stretch/>
        </p:blipFill>
        <p:spPr>
          <a:xfrm>
            <a:off x="5284606" y="1668121"/>
            <a:ext cx="6260963" cy="352175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353698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64DAFB-AD9A-4E52-B026-8641CCD67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747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B1C8FC-E1FE-470B-AB3B-D4B1D8C9D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8AC65F-7230-49FE-BABF-1D2E458FE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321733"/>
            <a:ext cx="9256566" cy="845983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anchor="b">
            <a:normAutofit/>
          </a:bodyPr>
          <a:lstStyle/>
          <a:p>
            <a:r>
              <a:rPr lang="en-US" dirty="0"/>
              <a:t>Keeping your Volunteers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ED1086-4FBF-41E3-B23D-0AF086E76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2846786"/>
            <a:ext cx="1602997" cy="1442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00C04C-9973-40F3-8121-55AC6A472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1041"/>
            <a:ext cx="9936886" cy="321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D6B57F6-C734-4FDA-9495-94E602DC5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89448"/>
            <a:ext cx="9936887" cy="4381221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B3F60-B569-4252-AD7C-B8D39EA62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0966"/>
            <a:ext cx="8601055" cy="341862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FF"/>
                </a:solidFill>
              </a:rPr>
              <a:t>Maintain a healthy relationship!</a:t>
            </a:r>
          </a:p>
          <a:p>
            <a:pPr marL="0" indent="0"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Communicate expectations</a:t>
            </a:r>
          </a:p>
          <a:p>
            <a:r>
              <a:rPr lang="en-US" sz="2000">
                <a:solidFill>
                  <a:srgbClr val="FFFFFF"/>
                </a:solidFill>
              </a:rPr>
              <a:t>Make it enjoyable and fun</a:t>
            </a:r>
          </a:p>
          <a:p>
            <a:r>
              <a:rPr lang="en-US" sz="2000">
                <a:solidFill>
                  <a:srgbClr val="FFFFFF"/>
                </a:solidFill>
              </a:rPr>
              <a:t>Recognize their motivations</a:t>
            </a:r>
          </a:p>
          <a:p>
            <a:r>
              <a:rPr lang="en-US" sz="2000">
                <a:solidFill>
                  <a:srgbClr val="FFFFFF"/>
                </a:solidFill>
              </a:rPr>
              <a:t>Help them grow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C984CB-7FE4-4AD0-8CF7-11AD5573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148944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519528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64DAFB-AD9A-4E52-B026-8641CCD677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7471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3B1C8FC-E1FE-470B-AB3B-D4B1D8C9D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889BE0-9012-4117-AA20-A52B60907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2" y="321733"/>
            <a:ext cx="9256566" cy="845983"/>
          </a:xfrm>
          <a:effectLst>
            <a:outerShdw blurRad="88900" dist="38100" dir="2700000" algn="tl" rotWithShape="0">
              <a:prstClr val="black">
                <a:alpha val="30000"/>
              </a:prstClr>
            </a:outerShdw>
          </a:effectLst>
        </p:spPr>
        <p:txBody>
          <a:bodyPr anchor="b">
            <a:normAutofit/>
          </a:bodyPr>
          <a:lstStyle/>
          <a:p>
            <a:r>
              <a:rPr lang="en-US" dirty="0"/>
              <a:t>Keeping your Volunteers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56ED1086-4FBF-41E3-B23D-0AF086E76F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2846786"/>
            <a:ext cx="1602997" cy="14427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8900C04C-9973-40F3-8121-55AC6A472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51041"/>
            <a:ext cx="9936886" cy="321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D6B57F6-C734-4FDA-9495-94E602DC5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489448"/>
            <a:ext cx="9936887" cy="4381221"/>
          </a:xfrm>
          <a:prstGeom prst="rect">
            <a:avLst/>
          </a:prstGeom>
          <a:solidFill>
            <a:srgbClr val="0D0D0D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BA916-95D6-4EB4-AC87-9D8BFCAEB6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1960966"/>
            <a:ext cx="8601055" cy="341862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FF"/>
                </a:solidFill>
              </a:rPr>
              <a:t>Recognize their efforts!</a:t>
            </a:r>
          </a:p>
          <a:p>
            <a:pPr marL="0" indent="0"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Spotlight position titles</a:t>
            </a:r>
          </a:p>
          <a:p>
            <a:r>
              <a:rPr lang="en-US" sz="2000">
                <a:solidFill>
                  <a:srgbClr val="FFFFFF"/>
                </a:solidFill>
              </a:rPr>
              <a:t>Publicly thank them</a:t>
            </a:r>
          </a:p>
          <a:p>
            <a:r>
              <a:rPr lang="en-US" sz="2000">
                <a:solidFill>
                  <a:srgbClr val="FFFFFF"/>
                </a:solidFill>
              </a:rPr>
              <a:t>Manage with respect</a:t>
            </a:r>
          </a:p>
          <a:p>
            <a:r>
              <a:rPr lang="en-US" sz="2000">
                <a:solidFill>
                  <a:srgbClr val="FFFFFF"/>
                </a:solidFill>
              </a:rPr>
              <a:t>Provide feedback</a:t>
            </a:r>
          </a:p>
          <a:p>
            <a:r>
              <a:rPr lang="en-US" sz="2000">
                <a:solidFill>
                  <a:srgbClr val="FFFFFF"/>
                </a:solidFill>
              </a:rPr>
              <a:t>Empower them to have a rewarding experience!</a:t>
            </a:r>
          </a:p>
          <a:p>
            <a:endParaRPr lang="en-US" sz="2000">
              <a:solidFill>
                <a:srgbClr val="FFFFFF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C984CB-7FE4-4AD0-8CF7-11AD557369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148944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43862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C45AD9C-F21B-4046-AF68-07A2469479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5F5BD6E-AB48-4A2D-AA03-D787D54FA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221115A-B66A-4D35-9D9F-97A91D887F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3704"/>
            <a:ext cx="10437812" cy="321164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BC72B1C-D4EE-45CF-A99C-0AD017C41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609600"/>
            <a:ext cx="10437812" cy="1368198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9AE142-C39C-4003-B795-65172BD00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Before you begin recruiting…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38AB44AF-E52F-46C5-8C2C-8487AC8B1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5B2FDF3-1FF8-4FBF-842A-4EA5719F34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89003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6389DEC8-49B8-4778-BB47-FF48E8C5B6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885714"/>
            <a:ext cx="10437812" cy="321164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F550B33-5759-49FD-90FC-11EA4ED58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2116667"/>
            <a:ext cx="10439400" cy="3793206"/>
          </a:xfrm>
          <a:prstGeom prst="rect">
            <a:avLst/>
          </a:prstGeom>
          <a:solidFill>
            <a:srgbClr val="0D0D0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5FCC17-B303-44B9-9D50-F96D0CFC4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2" y="2437831"/>
            <a:ext cx="9114023" cy="31503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FF"/>
                </a:solidFill>
              </a:rPr>
              <a:t>Create an appealing board!</a:t>
            </a:r>
          </a:p>
          <a:p>
            <a:pPr marL="0" indent="0"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Emanate Servant Leadership</a:t>
            </a:r>
          </a:p>
          <a:p>
            <a:r>
              <a:rPr lang="en-US" sz="2000">
                <a:solidFill>
                  <a:srgbClr val="FFFFFF"/>
                </a:solidFill>
              </a:rPr>
              <a:t>Serve the membership by building trust</a:t>
            </a:r>
          </a:p>
          <a:p>
            <a:r>
              <a:rPr lang="en-US" sz="2000">
                <a:solidFill>
                  <a:srgbClr val="FFFFFF"/>
                </a:solidFill>
              </a:rPr>
              <a:t>Encourage dialogue and new ideas</a:t>
            </a:r>
          </a:p>
          <a:p>
            <a:r>
              <a:rPr lang="en-US" sz="2000">
                <a:solidFill>
                  <a:srgbClr val="FFFFFF"/>
                </a:solidFill>
              </a:rPr>
              <a:t>Foster innovation and creativity</a:t>
            </a:r>
          </a:p>
          <a:p>
            <a:r>
              <a:rPr lang="en-US" sz="2000">
                <a:solidFill>
                  <a:srgbClr val="FFFFFF"/>
                </a:solidFill>
              </a:rPr>
              <a:t>Be transparent and honest</a:t>
            </a:r>
          </a:p>
        </p:txBody>
      </p:sp>
    </p:spTree>
    <p:extLst>
      <p:ext uri="{BB962C8B-B14F-4D97-AF65-F5344CB8AC3E}">
        <p14:creationId xmlns:p14="http://schemas.microsoft.com/office/powerpoint/2010/main" val="2848003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106B9FE-7E5A-4047-B5D3-C3C24BD3E8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0EBA20-0A64-45D5-B937-FE93DCA01C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85632" y="0"/>
            <a:ext cx="340636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EAD5E5B-543A-4690-8C75-BACF7FFB40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176" y="0"/>
            <a:ext cx="12192000" cy="685800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98739700-980C-4F96-84CD-97157DFE86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59089"/>
            <a:ext cx="9107362" cy="321164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52A2FDCB-3B06-44F3-A0AA-2C056C3E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1" y="609600"/>
            <a:ext cx="9107363" cy="1368198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B475271-FEDD-466F-B4B5-7B0ECB24C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461844" cy="1080938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Before you begin recruiting…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58A7D-5DB3-4AFE-8D69-13B56B73F4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7461844" cy="31420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/>
              <a:t>Communicate with your membership!</a:t>
            </a:r>
          </a:p>
          <a:p>
            <a:pPr marL="0" indent="0">
              <a:buNone/>
            </a:pPr>
            <a:endParaRPr lang="en-US" sz="1800" b="1"/>
          </a:p>
          <a:p>
            <a:r>
              <a:rPr lang="en-US" sz="1800"/>
              <a:t>Clarify your job descriptions – no surprises!</a:t>
            </a:r>
          </a:p>
          <a:p>
            <a:r>
              <a:rPr lang="en-US" sz="1800"/>
              <a:t>Create an efficient and comprehensive onboarding program</a:t>
            </a:r>
          </a:p>
          <a:p>
            <a:r>
              <a:rPr lang="en-US" sz="1800"/>
              <a:t>Announce positions that are open and deadline to apply</a:t>
            </a:r>
          </a:p>
        </p:txBody>
      </p:sp>
    </p:spTree>
    <p:extLst>
      <p:ext uri="{BB962C8B-B14F-4D97-AF65-F5344CB8AC3E}">
        <p14:creationId xmlns:p14="http://schemas.microsoft.com/office/powerpoint/2010/main" val="1759649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28ED0-A358-4B4D-A14B-E115490D55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US" dirty="0"/>
              <a:t>There are benefits to volunteering!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0CAE3D-A9E8-4F6E-8F5E-6BADD9F34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63160" y="2160589"/>
            <a:ext cx="5207839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Connect with people who share the same passion as you!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dirty="0"/>
              <a:t>By volunteering your PASSION, gain more passion and drive</a:t>
            </a:r>
          </a:p>
          <a:p>
            <a:r>
              <a:rPr lang="en-US" dirty="0"/>
              <a:t>Connect with others by working towards the same goal</a:t>
            </a:r>
          </a:p>
          <a:p>
            <a:r>
              <a:rPr lang="en-US" dirty="0"/>
              <a:t>You are never alone because you have a team with you!</a:t>
            </a:r>
          </a:p>
        </p:txBody>
      </p:sp>
      <p:pic>
        <p:nvPicPr>
          <p:cNvPr id="7" name="Graphic 6" descr="Connections">
            <a:extLst>
              <a:ext uri="{FF2B5EF4-FFF2-40B4-BE49-F238E27FC236}">
                <a16:creationId xmlns:a16="http://schemas.microsoft.com/office/drawing/2014/main" id="{938C7310-7F0C-48E2-A509-F406B757E8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17474" y="2159331"/>
            <a:ext cx="2915973" cy="2915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49151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58C75-5106-40F2-B3F0-1CBDFB30E5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benefits to volunteering!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6B59B6-4FB1-4EF4-BB65-BF6D7B75C8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Volunteering does wonders for your mind and body!</a:t>
            </a:r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dirty="0"/>
              <a:t>People are happiest when they are serving others</a:t>
            </a:r>
          </a:p>
          <a:p>
            <a:pPr algn="ctr"/>
            <a:r>
              <a:rPr lang="en-US" dirty="0"/>
              <a:t>It brings fulfillment to your life, gives you a purpose</a:t>
            </a:r>
          </a:p>
          <a:p>
            <a:pPr algn="ctr"/>
            <a:r>
              <a:rPr lang="en-US" dirty="0"/>
              <a:t>Boosts your self-confidence and combats depression</a:t>
            </a:r>
          </a:p>
          <a:p>
            <a:pPr algn="ctr"/>
            <a:r>
              <a:rPr lang="en-US" dirty="0"/>
              <a:t>Gets you out of the rut and opens the door to refreshment</a:t>
            </a:r>
          </a:p>
        </p:txBody>
      </p:sp>
    </p:spTree>
    <p:extLst>
      <p:ext uri="{BB962C8B-B14F-4D97-AF65-F5344CB8AC3E}">
        <p14:creationId xmlns:p14="http://schemas.microsoft.com/office/powerpoint/2010/main" val="2079103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B6EA7-AA76-454F-8A69-47F89745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are benefits to volunteering!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F65493-8BF9-46F5-9FB7-BC0F9EB00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Give yourself opportunities for your career to advance!</a:t>
            </a:r>
          </a:p>
          <a:p>
            <a:pPr marL="0" indent="0" algn="ctr">
              <a:buNone/>
            </a:pPr>
            <a:endParaRPr lang="en-US" b="1" dirty="0"/>
          </a:p>
          <a:p>
            <a:pPr algn="ctr"/>
            <a:r>
              <a:rPr lang="en-US" dirty="0"/>
              <a:t>Creates a pathway to become a leader</a:t>
            </a:r>
          </a:p>
          <a:p>
            <a:pPr algn="ctr"/>
            <a:r>
              <a:rPr lang="en-US" dirty="0"/>
              <a:t>Elevates your status in the community</a:t>
            </a:r>
          </a:p>
          <a:p>
            <a:pPr algn="ctr"/>
            <a:r>
              <a:rPr lang="en-US" dirty="0"/>
              <a:t>Gives you recognition that could open doors to bigger opportunities</a:t>
            </a:r>
          </a:p>
          <a:p>
            <a:pPr algn="ctr"/>
            <a:r>
              <a:rPr lang="en-US" dirty="0"/>
              <a:t>“Learning road” to gain skills for future opportunities</a:t>
            </a:r>
          </a:p>
        </p:txBody>
      </p:sp>
    </p:spTree>
    <p:extLst>
      <p:ext uri="{BB962C8B-B14F-4D97-AF65-F5344CB8AC3E}">
        <p14:creationId xmlns:p14="http://schemas.microsoft.com/office/powerpoint/2010/main" val="39889569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FECAD23-900F-4F1B-A441-6A68749F88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82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7943801-CAEC-4F98-9332-2A4D912846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8A233090-6C39-4F59-8A0F-86F011A7E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84DCAA0-4BF1-4FB9-97BA-D6BA630419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2" y="609600"/>
            <a:ext cx="7876030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0E4669-E048-48A3-93B8-1E36C86BA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753228"/>
            <a:ext cx="7087552" cy="1080938"/>
          </a:xfrm>
        </p:spPr>
        <p:txBody>
          <a:bodyPr>
            <a:normAutofit/>
          </a:bodyPr>
          <a:lstStyle/>
          <a:p>
            <a:r>
              <a:rPr lang="en-US" dirty="0"/>
              <a:t>Finding your Volunteers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9BC2FEA5-B399-458A-8393-E06CE40DB8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0"/>
            <a:ext cx="7967048" cy="321164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C2D500-E484-4D50-B454-3F5F5A03A9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6423211" cy="35993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/>
              <a:t>Target Volunteering vs. Warm Body Volunteering</a:t>
            </a:r>
          </a:p>
          <a:p>
            <a:pPr marL="0" indent="0">
              <a:buNone/>
            </a:pPr>
            <a:endParaRPr lang="en-US" sz="2000" b="1"/>
          </a:p>
          <a:p>
            <a:r>
              <a:rPr lang="en-US" sz="2000"/>
              <a:t>Warm body volunteering requires many volunteers for larger, one-time events – no one is special</a:t>
            </a:r>
          </a:p>
          <a:p>
            <a:r>
              <a:rPr lang="en-US" sz="2000"/>
              <a:t>Target volunteering identifies strengths and puts them to use</a:t>
            </a:r>
          </a:p>
          <a:p>
            <a:pPr marL="0" indent="0">
              <a:buNone/>
            </a:pPr>
            <a:endParaRPr lang="en-US" sz="2000" b="1"/>
          </a:p>
          <a:p>
            <a:pPr marL="0" indent="0">
              <a:buNone/>
            </a:pPr>
            <a:endParaRPr lang="en-US" sz="2000" b="1"/>
          </a:p>
        </p:txBody>
      </p:sp>
      <p:pic>
        <p:nvPicPr>
          <p:cNvPr id="7" name="Graphic 6" descr="Team">
            <a:extLst>
              <a:ext uri="{FF2B5EF4-FFF2-40B4-BE49-F238E27FC236}">
                <a16:creationId xmlns:a16="http://schemas.microsoft.com/office/drawing/2014/main" id="{8E2917EB-C0FE-4192-93C1-43D8EC0254C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187091" y="1749761"/>
            <a:ext cx="3358478" cy="3358478"/>
          </a:xfrm>
          <a:prstGeom prst="rect">
            <a:avLst/>
          </a:prstGeom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548858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0FA309-807F-4C17-98EF-A3BA7388E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642A87B-CAE9-4F8F-B293-28388E45D9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C8FA1749-B91A-40E7-AD01-0B9C9C6AF7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B7A934F-FFF7-4353-83D3-4EF66E93E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700676C8-6DE8-47DD-9A23-D42063A12E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B955DA-A1D6-48B9-A958-BEFC00A2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>
                <a:solidFill>
                  <a:srgbClr val="FFFFFF"/>
                </a:solidFill>
              </a:rPr>
              <a:t>Finding your Volunteers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5C46BF-971B-4702-95D3-F56CE4B58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7995" y="661106"/>
            <a:ext cx="6257362" cy="5503101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000" b="1">
                <a:solidFill>
                  <a:srgbClr val="FFFFFF"/>
                </a:solidFill>
              </a:rPr>
              <a:t>Target Volunteers</a:t>
            </a:r>
          </a:p>
          <a:p>
            <a:pPr marL="0" indent="0">
              <a:buNone/>
            </a:pPr>
            <a:endParaRPr lang="en-US" sz="2000" b="1">
              <a:solidFill>
                <a:srgbClr val="FFFFFF"/>
              </a:solidFill>
            </a:endParaRPr>
          </a:p>
          <a:p>
            <a:r>
              <a:rPr lang="en-US" sz="2000">
                <a:solidFill>
                  <a:srgbClr val="FFFFFF"/>
                </a:solidFill>
              </a:rPr>
              <a:t>Identify strengths in your members</a:t>
            </a:r>
          </a:p>
          <a:p>
            <a:r>
              <a:rPr lang="en-US" sz="2000">
                <a:solidFill>
                  <a:srgbClr val="FFFFFF"/>
                </a:solidFill>
              </a:rPr>
              <a:t>Ask them to volunteer for positions that align with their strengths</a:t>
            </a:r>
          </a:p>
          <a:p>
            <a:r>
              <a:rPr lang="en-US" sz="2000">
                <a:solidFill>
                  <a:srgbClr val="FFFFFF"/>
                </a:solidFill>
              </a:rPr>
              <a:t>Nominate them for positions yourself</a:t>
            </a:r>
          </a:p>
          <a:p>
            <a:r>
              <a:rPr lang="en-US" sz="2000">
                <a:solidFill>
                  <a:srgbClr val="FFFFFF"/>
                </a:solidFill>
              </a:rPr>
              <a:t>Create specialized micro-volunteer roles if needed</a:t>
            </a:r>
          </a:p>
        </p:txBody>
      </p:sp>
    </p:spTree>
    <p:extLst>
      <p:ext uri="{BB962C8B-B14F-4D97-AF65-F5344CB8AC3E}">
        <p14:creationId xmlns:p14="http://schemas.microsoft.com/office/powerpoint/2010/main" val="4155567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8">
            <a:extLst>
              <a:ext uri="{FF2B5EF4-FFF2-40B4-BE49-F238E27FC236}">
                <a16:creationId xmlns:a16="http://schemas.microsoft.com/office/drawing/2014/main" id="{B2A773CA-28F4-49C2-BFA3-49A5867C7A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10">
            <a:extLst>
              <a:ext uri="{FF2B5EF4-FFF2-40B4-BE49-F238E27FC236}">
                <a16:creationId xmlns:a16="http://schemas.microsoft.com/office/drawing/2014/main" id="{5D7C72BA-4476-4E4B-BC37-9A75FD0C595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1" name="Rectangle 12">
            <a:extLst>
              <a:ext uri="{FF2B5EF4-FFF2-40B4-BE49-F238E27FC236}">
                <a16:creationId xmlns:a16="http://schemas.microsoft.com/office/drawing/2014/main" id="{3009A16D-868B-4145-BBC6-555098537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44527" y="0"/>
            <a:ext cx="7552944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14">
            <a:extLst>
              <a:ext uri="{FF2B5EF4-FFF2-40B4-BE49-F238E27FC236}">
                <a16:creationId xmlns:a16="http://schemas.microsoft.com/office/drawing/2014/main" id="{3992EB33-38E1-4175-8EE2-9BB8CC159C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006045"/>
            <a:ext cx="4965192" cy="144668"/>
          </a:xfrm>
          <a:prstGeom prst="rect">
            <a:avLst/>
          </a:prstGeom>
        </p:spPr>
      </p:pic>
      <p:sp>
        <p:nvSpPr>
          <p:cNvPr id="23" name="Rectangle 16">
            <a:extLst>
              <a:ext uri="{FF2B5EF4-FFF2-40B4-BE49-F238E27FC236}">
                <a16:creationId xmlns:a16="http://schemas.microsoft.com/office/drawing/2014/main" id="{2DCAE5CF-5D29-4779-83E1-BDB64E4F3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1838764"/>
            <a:ext cx="4964567" cy="3180473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8358592-6199-4972-93F0-178D39614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321" y="2063262"/>
            <a:ext cx="3739279" cy="2661052"/>
          </a:xfrm>
        </p:spPr>
        <p:txBody>
          <a:bodyPr>
            <a:normAutofit/>
          </a:bodyPr>
          <a:lstStyle/>
          <a:p>
            <a:pPr algn="r"/>
            <a:r>
              <a:rPr lang="en-US" sz="4400"/>
              <a:t>Finding your Volunteers</a:t>
            </a:r>
          </a:p>
        </p:txBody>
      </p:sp>
      <p:graphicFrame>
        <p:nvGraphicFramePr>
          <p:cNvPr id="24" name="Content Placeholder 2">
            <a:extLst>
              <a:ext uri="{FF2B5EF4-FFF2-40B4-BE49-F238E27FC236}">
                <a16:creationId xmlns:a16="http://schemas.microsoft.com/office/drawing/2014/main" id="{C8FB2C12-023A-4137-9024-E65C39A822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723696"/>
              </p:ext>
            </p:extLst>
          </p:nvPr>
        </p:nvGraphicFramePr>
        <p:xfrm>
          <a:off x="5284788" y="639763"/>
          <a:ext cx="6261100" cy="55784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396259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242</TotalTime>
  <Words>376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Recruiting, Retaining and Energizing Chapter Volunteers</vt:lpstr>
      <vt:lpstr>Before you begin recruiting…</vt:lpstr>
      <vt:lpstr>Before you begin recruiting… </vt:lpstr>
      <vt:lpstr>There are benefits to volunteering!</vt:lpstr>
      <vt:lpstr>There are benefits to volunteering!</vt:lpstr>
      <vt:lpstr>There are benefits to volunteering!</vt:lpstr>
      <vt:lpstr>Finding your Volunteers</vt:lpstr>
      <vt:lpstr>Finding your Volunteers</vt:lpstr>
      <vt:lpstr>Finding your Volunteers</vt:lpstr>
      <vt:lpstr>Keeping your Volunteers</vt:lpstr>
      <vt:lpstr>Keeping your Volunteers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ENERGIZING CHAPTER VOLUNTEERS</dc:title>
  <dc:creator>Suzy Klepac</dc:creator>
  <cp:lastModifiedBy>Suzy Klepac</cp:lastModifiedBy>
  <cp:revision>7</cp:revision>
  <dcterms:created xsi:type="dcterms:W3CDTF">2021-09-20T20:35:50Z</dcterms:created>
  <dcterms:modified xsi:type="dcterms:W3CDTF">2021-09-30T17:28:16Z</dcterms:modified>
</cp:coreProperties>
</file>