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  <p:sldMasterId id="2147483672" r:id="rId7"/>
    <p:sldMasterId id="2147483684" r:id="rId8"/>
    <p:sldMasterId id="2147483696" r:id="rId9"/>
    <p:sldMasterId id="2147483708" r:id="rId10"/>
  </p:sldMasterIdLst>
  <p:notesMasterIdLst>
    <p:notesMasterId r:id="rId17"/>
  </p:notesMasterIdLst>
  <p:sldIdLst>
    <p:sldId id="258" r:id="rId11"/>
    <p:sldId id="264" r:id="rId12"/>
    <p:sldId id="262" r:id="rId13"/>
    <p:sldId id="263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 Wright" initials="DW" lastIdx="1" clrIdx="0">
    <p:extLst>
      <p:ext uri="{19B8F6BF-5375-455C-9EA6-DF929625EA0E}">
        <p15:presenceInfo xmlns:p15="http://schemas.microsoft.com/office/powerpoint/2012/main" userId="S-1-5-21-197942102-1729371143-817656539-10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94614" autoAdjust="0"/>
  </p:normalViewPr>
  <p:slideViewPr>
    <p:cSldViewPr snapToGrid="0">
      <p:cViewPr varScale="1">
        <p:scale>
          <a:sx n="76" d="100"/>
          <a:sy n="76" d="100"/>
        </p:scale>
        <p:origin x="907" y="-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6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1999C-4800-4694-9F1A-E1A4769232DD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B1B4E-2980-484F-9022-C191815B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% difference between $132,000 and $190,000 = 36%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B1B4E-2980-484F-9022-C191815B08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7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Percent difference between 140 BPs and 160 BPs is 14%.  Percent difference between $160,000 and $393,000 = increase of 146%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B1B4E-2980-484F-9022-C191815B08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92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B1B4E-2980-484F-9022-C191815B08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48BF1-CCCB-4152-B1F7-23B39FB25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A17A78-F21C-4BDB-864A-52051687B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B1854-6995-49F5-A92D-F5CD25D4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1CBA5-AAFB-458D-8BB3-57EA77C5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FEB4C-EFBF-40DC-B081-7879D236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9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71D38-F969-42ED-88B1-06EBD816E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A0F6C-2645-4EA1-A5FF-805578AA4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B8F1C-76D0-42A1-ADDC-B384EADA2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01729-4ECC-42E7-ACE9-B3A83CD9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E7F3A-A139-4D16-9E4D-C1BF4DDD0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1DBA42-DA16-4317-B6E4-5163F0EBC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768C4-437C-414B-B982-AF1E9107B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BB761-5229-4DC3-859B-CEB3F16E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37634-FB95-48E5-8CD1-F6A4FBB3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F272E-3E5B-4EBB-B5D4-FDC756833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3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A243C-64A1-45D5-988D-AD2409E8B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FA2EF2-F308-49B6-9E03-4D08D89E9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2EE6C-70EB-41CB-9408-08B305FA7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DEF84-577D-47EF-BACF-C9A75990E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9E094-2ACF-4695-903D-85366C38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23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31D58-AB38-4A91-A88F-2C50517F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55EDA-A100-4987-AA67-C54119A47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13892-BA81-4724-A794-46284088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06E07-14AA-4BA3-9CF8-43AFECA8D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C9518-A33A-45EF-9DE1-1951B6E4A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55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795B0-2485-4DB7-9712-93A095985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F7A0C-D44D-481F-BEBF-D7742705D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BF711-642D-4755-B4D9-70A8A6FB0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64D5F-AA85-4753-83F1-63BA11A14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94E05-0F8B-4AC2-9948-DAE5E8395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38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BFEAF-109F-42E1-B7FF-5B6D728A4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811D8-2745-4A96-B1C2-F992F5A63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09818-8C64-4A54-A4C7-D7F30A820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C3ACF-55D8-4CBD-9A7C-140AC579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BCCA9-89AA-4B31-8AA0-88CB9A0E6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2253E-1BFB-44EE-AE5C-F8AE8DA2E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1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3552F-BB07-4901-84EF-0143E65A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43595-7076-40CB-AA64-49AE96A3F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68829-6322-4F90-97F4-471ACBB9E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97565-7C8C-4AD4-BA23-9D23772B5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705D7C-5D9F-4958-9E4B-1D7AA7B0E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EDD4FE-3A91-422A-9A65-86E99F144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13AF8-7B13-4257-83EB-4C9AE569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6A174-CDD4-4B88-A04E-3A6AF45E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58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B151F-8BB2-4E97-8108-C88C92F3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370D9-FC2F-40A8-9664-09AEE848F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86721-6F9D-4D0B-A4A3-D761C590E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B22EE-75C3-44E9-8F6A-5E63D2B86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72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454A19-DD73-4810-B5A1-78F4433C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39C26C-7E5D-4FAB-B1E7-1434F6B78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7AE67-D1E5-45E4-B309-E59DC1F8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87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7F332-21BB-4E62-A5EF-6F1F2BDFF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4BEEA-01CC-4199-A015-A08BEF06A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9B40D-D0E2-4AB8-98BC-A91813497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C9B0B-8A03-4E5A-B10E-F06132889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CD0CC4-4020-4F72-8579-DD836BDA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269D6-6A7E-41D2-B1D6-5B0506DE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8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B7ED2-A992-47F8-BF39-140DA491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5460C-72BE-4B77-86EF-7743359DB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842B8-6E34-4768-994B-DD8616280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A0156-7B2F-4115-B676-1B152C91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224CF-551E-43C0-970F-E60B7C071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16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52FF9-EF30-432E-B4A1-337FB318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9C1EFF-9E16-4F09-B835-734465A8A2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4DE4B-C49A-4D76-95CE-7A9B38AFC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E6E78-8BD1-4F0C-9F7A-4ED1348B6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7477B-3225-42AF-85C6-28928685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79062-353D-4EB4-BE12-53A376E1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39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052B-F514-4FCE-A644-542E5165B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D47F61-E91E-4D1A-9920-CF09BDED4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88103-4E84-46A7-9D05-E084BEE05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DB3D2-0B6F-4A8D-95F3-2B01593D7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8F94A-DCDD-446C-A061-952E6615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02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411A7D-2164-45F2-8DC1-C409211FD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43B5C-BE77-4760-8B90-46CE807D5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06E2A-D6D4-42A1-ACFB-9A5648154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90659-DB36-4D7A-8397-69B46D8E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CEFD-EE61-4B7E-B1F0-04937932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84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FC63-4748-41DA-85DB-53F326FE2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06B658-6D42-433B-9A11-8DFBB2A1A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CAB5E-74B7-46AB-B046-6227A9F8E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DE8F3-23B8-4EFD-B6FC-1CD162D5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C8353-72D0-4235-AF07-539059A6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6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E0607-99E6-4C8C-851F-DCCFB2E3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EEBB9-BF39-4DF3-87D2-75636FA82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4FDD9-2406-4CA0-A353-12E2C0CC4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3AB32-A2FB-4E43-BBB7-3EBBD183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01571-32B4-4E04-A8C9-0008B3AF7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25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52C11-7CB9-4244-805E-70FFA8D65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8A7FA-99D3-458B-B3B8-676E5A15A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53F7A-10A6-4B41-9E29-6B4CBDA0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01E3A-1C5B-4676-8452-E4570D04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63F6C-15EE-46F3-A431-DE3233AC3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15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2C0EF-4D07-4EFD-AAEC-9F3D1AEA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1556D-B4D8-4EB2-A434-0A456D47F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0B818-D396-4768-8163-62F5E9629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BF1B5-B332-414D-9CEB-44CFDC5C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17601-D516-47C0-A09A-99BF2650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F25AD-A965-46F0-B8AA-2F6A8A701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14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65717-7CD1-4FF6-8048-98C4A25A5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B96EF-4E73-40C2-8839-8F5C71875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0F667-F320-4C5D-9F25-CA16336CB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50D60-1779-4A02-A7D9-3FF4B5A0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7D507E-678C-4CA1-A6AB-7DB9ACD8A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3FE3EC-4791-464B-81CF-0A1AC1B4B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8848B4-498F-46BA-A3E3-3A09C88C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F9F2FD-674C-4602-BD1F-2EF5D4CD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42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09E1A-7D46-40A7-9EEA-FD9E5D70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4453C9-D597-4D31-8D6C-AA273390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E20D3D-BB0B-4AC1-8313-A23EEAEA6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48672-8918-4095-B249-4C18FAA3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45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44216E-0F59-44C2-A359-7987317E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4660D0-96AD-415D-A107-738BB4177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6806D-ACD9-4ECE-B4C4-4B85E6B7A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4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65A8E-8392-4AFC-8DBA-91C4FF21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CA277-8928-401C-A80F-1B11CB223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DE90D-7030-47AB-8755-9A2283038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171DA-A6C0-45E8-9BF7-0B7DDBE5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63D47-1E52-4678-910B-3401E43D1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18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C673-785B-451E-A366-011909A79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1A27-F6EE-4F65-A06B-A86BD6A23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B6275-1EF5-466B-943F-405352407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998A9-E49D-49C8-9C11-98880DACF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D7E73-75CD-4A22-9E86-0498F59FE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D8360-5875-45A0-826E-8A267C51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96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FF0F-EAB9-4CBF-9D02-1B9D18C6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B0BC32-39AB-4FB2-AE31-BE66299DB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CAB36-38A6-42A9-8C58-BB2DFCA18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037C2-EB83-485F-9A42-1530CC4D6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09C9C-CCD7-40AE-84D1-DE6D77345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9D19F-7306-4696-B17F-3FC63E24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55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4639-CDBB-4F75-80A5-5E5748CAD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17892A-D2DD-41CD-91A8-3913CDAAA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60E57-D4CD-4C77-8A1B-590B44C9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80AFE-2EA6-4974-9641-041B1CCC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419B5-1F7E-49A4-AB6C-CCB439248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4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85054-31B8-4324-BEC6-B79308248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D553D9-F5EF-422A-AD7C-838961C3D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59BC2-1A56-497F-A8A9-A1B9D4431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3891E-A38F-4A73-BF09-D97C7EE6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A6CD4-152F-4694-B785-C8B6CB6A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69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3DD68-637A-487F-969B-F65978EE6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03EF3-63A8-4E5C-8C9A-A81BDBCBE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6FD7-2126-4914-9C7F-A3111752B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28B18-1B70-4CD1-9F0B-4735956C8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07C4D-7222-4017-82EA-B90BF33EA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92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43B34-D557-404B-B95E-A8B778DC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8B620-F77A-4AB9-8E97-1AF07970E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32148-71D1-4EB2-9040-8FAAB20FE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F0BB5-7FEA-433E-8F74-18FA66DB5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87822-189D-4A07-8ECF-FAC3F17CB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007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BF07A-2B8D-4B17-97DA-5E708066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F261C-63E8-4E5E-8D09-7D3B24EED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D4B58-87CE-49A9-9DC3-6D73CABE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4163-AE4B-40D4-96B8-81CEDA751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F4AEA-8F63-4A02-A617-09F2BFC8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60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058B-8543-4168-8B8F-A557137E2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E932E-B05A-47A4-AC81-E7703B448B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A839E-5565-4B81-9E55-83C09F8D9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FB95B-590D-4DB6-A37F-D308BB152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563D6-B3F4-496A-9B3F-63C33EB96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B57DA-67BE-4EAB-9B67-243DE673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65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16295-11DB-4799-9E05-CD7683C09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08CB6-7280-41C6-84BC-1DCD6FE6C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F8792-01BE-4BD1-BB2C-BE74444C4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70718-190F-48DE-A179-591754F76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A43971-EAC8-4B25-9EA9-E83B7C13B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07BF3-937D-4331-90E9-6E07C531B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DA52F8-42BD-4C51-8CD7-3CF945BC2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E820D9-6984-4483-8CC9-9475E2124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721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A6E70-6B20-42A1-9343-16D7DF06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0E2D5-4D02-4A1F-A9BF-06F982E5E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6AD16-AF0F-43C4-9944-2ED353E2C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6BE74-68DE-4089-8A86-1AFABF27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8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A8D66-742F-4F23-A561-E954E7F3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7D146-93B5-4F8E-84E4-ECE37D99D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C48B4C-29BB-4DF8-9B18-B4742A4CC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EED5F-EA9C-4C9B-A99C-F8D8B5B2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D043A-9A9E-4724-A222-A9FCABC0A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FB436-F3EE-4805-BC43-106C31C7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549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28769-EE5E-4A88-9DDA-975AE0807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8F565D-B901-4A65-AD6F-78DEABE67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E1B90-8FAD-4A01-ADA5-7ACFD1F5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839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7168B-43E1-4383-987A-FED00FD6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EB8EA-C276-4308-9288-9A606527E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75775-3269-4EAD-A103-3B1A7AF94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84AA3-7365-429B-875C-31F132D3D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7EA2A-8562-4729-AC6B-2F4C04C1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FD092-CA69-41EB-B1C2-DB808494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923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9DE76-6CC2-41CE-960B-113A6FAD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2C5AB2-91B6-4491-908F-BB2D2EBDD7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99CF1-C200-4B68-A484-7848CE161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797DF-877E-4018-9E13-EC6CC06C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2FEF5-1B03-4F97-A0EA-CB07DB84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C7C82-9A74-41F4-9097-0FB2FC82B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745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08FF-11FC-4067-BE36-F204D27AE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D82F0-D007-4B3D-A432-EC670A5E8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C4C-D540-480E-89CE-A7C0BD2A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A60F-8CF9-4B43-A52D-05CB1CAF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EB26C-13F7-41B8-9ACC-88B1C6CEF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587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CB5655-AE00-4B40-8070-6CCB2FFE6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39AA2-81F1-4106-BA7F-A4E20937C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BA4F6-64E6-4E26-82E5-44FBE12ED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5F1A8-7F15-4ACF-849D-95C5FAD7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B85B3-3F43-4015-BEC5-549545832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877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7218C-6A89-4927-8A42-33E80DD8B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02A76-6738-40DD-A196-EB3735D50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96F08-3B01-4ADC-8716-C77F8CE4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0715B-E684-4AE0-BF8A-E36705A9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E04E8-E26F-425A-93A6-82457D86B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3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DA6A8-E4F6-4F08-AD38-0B7A5DAF9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80238-45DA-4FC4-9061-C8F123215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9826-BD13-42CC-B6BA-5553E32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DE6BE-A802-4DA3-BB08-9A5FB6FA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4173D-4CC7-4AAF-AC4A-75C3591C7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801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7203A-E05B-400D-A4F4-2F3EC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9F794-9BBA-45DD-A330-A1F2DA918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332DD-071F-45F0-BC6D-FDA5A85C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006F1-C08C-4893-9E45-7BD02F918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38C57-7F2D-4A17-8CCB-F9CBAA59E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909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FD47-1052-48B8-9C8F-5F0BFAE2E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61B33-415A-4360-A827-B2CC0A081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B9C9C-308B-481C-B4D9-AB82F479F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1DAF8-5193-41D3-9BFB-3DD215056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8E899-51CC-463F-BD52-07FF551D0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58FC5-1989-4B77-9581-87594E6A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765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DF444-EBDF-40AD-9025-7F2AB216F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B0F7-F41C-4C37-9893-6E6FD57F6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0352F-3BC3-41A8-9297-0CD47A150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32ED5-D21E-47E1-8052-A44993146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F3E2F6-FB22-4C73-8D7B-26598DE3E2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D38D32-52DB-43DA-8ADD-CAA1ACFA4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E3E086-C23A-426B-A2CD-B5E3BA4E1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182788-71A3-4FD5-B4E7-215459F8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6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5A250-9B49-438C-822C-188BC575C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D3C8B-448F-4825-86EF-0FBC121D6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B2EFA-A0FF-41B0-BD30-03D216C18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D182E1-2760-4C44-A6CE-2FF4BB02D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C65D2A-94F6-44FE-A048-89FC7C0CA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7F9730-F003-4906-8763-413263B1B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DFEE55-A41F-479F-A2FF-775631B0B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2464F7-8C52-4B9E-8033-C96BBC68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378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B559-C470-44E6-B89F-315B8BAE4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F078C1-06C1-4265-BFD8-A255492BF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7DD69-B421-4C54-9141-70069D31B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960CE-40E0-4AA7-9703-F5692057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251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3FE7A-6186-4093-B6ED-446510C0A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BED49-A530-4D8A-AB36-D653176A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DF48B-78B5-4F18-95BA-AE0EF6A7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47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750DC-6906-4EF8-A95D-965E9257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3B079-7419-47DD-A51C-80DF754EA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5291A-9984-47CA-AE61-0291C2856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49B75-9DAE-42E3-85CA-201471EA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E0F93-9BAA-4FC9-9E1B-18C66FEB2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C0595-A025-4E65-8F52-2469E063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396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47130-DA7F-4ACD-A9B9-53B3992C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C9A52-A6FB-4DBA-A1F4-7E21D7087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66226-F392-44E9-84ED-1B1DC7B67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3D84E-D25B-431F-AE0C-45DBCB309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EE515-1239-4D21-AC34-8BD861736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12301-F3B2-4B21-A413-AAE04F98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303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3A58D-7974-4D1D-9031-A00DB4E1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374D6-B834-49B8-B674-64115825E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10369-2A81-4C03-8657-D89A806FF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1C259-07FF-40B7-8F9A-342D1F23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B052E-7B3B-46D9-BE19-F7125304E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8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C66768-D4D2-456E-853C-3E91E93AE5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1F5E7-4990-4AD9-9109-9BD11999A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7E95F-93C3-4594-AA8D-EA8EB44D7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81311-4617-4183-8F6A-A7362ACD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2D7F4-C8B3-499A-9099-E31E905E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680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D99E4-E65B-4566-81E6-F1C81E1EB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2E9286-009A-43D1-8FDF-61295B68A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74686-B53C-45AB-8605-62112971C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26BA4-C044-4BAE-9FBB-2773D908F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450D3-9B9A-4218-B21D-CE36E9293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52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1343C-3D6F-493A-BF1B-36946718D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D5619-F382-4167-BBEF-4984ECEDB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8C611-AB6A-4968-955E-CA5648BF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E424E-25EC-468D-9E66-FE4E58065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56DF7-396B-4701-8935-FA372FA6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294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DB79B-A627-4B5C-869F-6889A9D05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1C7F6-DE70-4C72-9E0C-E072D244C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DCB8A-ACB3-41E7-B731-091FA92D9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94E96-04E0-44C5-B906-AE6918412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5B68A-BAD3-45B0-9FC2-53D4939CA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855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CD95-5F33-4BA5-9829-A84B0808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FB50C-1CB6-4BEC-A25B-385407DF7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67AC0-DA98-4989-9655-58EF3B54F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4AC29-E26B-49CA-AE67-3092C3C3C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40323-882A-47F1-BA42-E605E1B5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18B59-5887-43D7-80D0-911672CB3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9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4B312-B8EF-4523-99F8-071A6656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9EFCD9-6780-47D9-BD81-FB43EA95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80ACD0-5359-4365-85D3-8FF4FE9D5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AC0F2-3787-428F-8979-FEC6B7A29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41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86A2-9867-47EB-8E8E-638E930D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9DC10-79DF-4DE2-9C5B-3458AE748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718FF-E810-4865-9CEF-2CC80837D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F94B0-086F-4426-9195-BF965BE1E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7F8A5-8D3C-4552-8553-82DD2AD34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0C28BD-9433-4DD9-96C2-5C92F27A5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65EDE1-6975-4697-9805-C738BCB42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74BB40-2719-4B61-AF0F-C33511C5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962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07A7-9EC7-4076-895C-87D3415E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6E09F0-07D0-406D-8030-9F851CA9F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9291B-DD37-4C2B-BE66-7186947C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082B5-FB6E-41E1-B357-D4C3AE8D7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175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9EF4CD-4C00-4BB4-AC16-9961D8849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26A203-6EAE-422E-95A5-10C5884C6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B161B-3E89-4D30-A49E-3EFAD9791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053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ACB1-147B-4537-AD80-0CD86755B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9F236-67C4-4F7C-B43C-2019AADB3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DA445-461C-45C8-BEB8-168ACEF20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CE1FD-8BA3-4483-A46E-2EAE65DD7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82D07-9D16-443A-AEDB-6BAE50CAB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AF85C-E6D9-4ADD-A5DB-F3DDE7F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119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914D-AEB0-4B77-A678-FB272676B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F47581-D48C-4BD9-8BD4-E63A4A5DC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98EBD-3AAA-4E3B-91E4-C4D1C15C9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02CCD-041B-4F91-A97F-A70A57E7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B8B7D-B046-4CBB-9F4E-A2CB82DE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5BB59-27D3-4C90-B2AB-3B3EB619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611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F4B9-678A-4FDE-8BA3-F62328D8D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8C2EA-39D6-4A88-9ACA-320AADB9D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D5802-7D82-485B-8B74-5BE8748D1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2150C-6177-4157-9771-F8FE7280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4BE85-4F5F-46F1-AA0C-EC6FFEA55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745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3939E2-7A5F-4CF2-9284-1423736FB4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8FCDD-847A-4C74-92A6-36E4CFD96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B12DB-6772-47B1-806A-19E43D430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E8B0E-A39F-49CE-8A38-8F51FEF4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E885E-7BC5-4BDF-AE7B-8EE52591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7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950E8-E1DF-4907-BD7C-45EDCC4F1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662FD-EF82-460C-AE7C-1EC66672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3536-5B43-4E64-9CB2-CF4A257B4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0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DC545-16A1-4D57-8854-BC28CE15C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63640-B5F3-4209-8F87-E84FC28CA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62144-E164-423C-9FBC-72A1AD9BB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738BC-E9AC-4A14-8C3B-78FC5F38C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57C9C-5AC3-4A0B-83CC-C22BE4DEE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5EC26-6FA1-42E0-8706-14F16C0D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F5E5F-95D5-4F87-A600-C384CE7D5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0DCB76-359E-469B-A1C2-CB8C52A20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97B84-F2CF-42AF-956D-6B2C43669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80CC4-0247-4A84-A873-467A5999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CD5B3-2C9C-42A6-BAD2-FD21069B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D6D9E-ECCB-4CDC-8808-EDAFEE33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7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8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0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FC7572-F309-4379-836D-188A3A699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10B12-793D-4E9A-BD8C-4DA20D1BB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C3270-4530-4B29-BF3D-7F49D3075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62699-6FE9-48A7-8132-08B30434A02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6E19E-68E7-40CC-B4EA-82C5D0361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80BA8-930E-4DFD-9528-2AE45D130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BCAF9C-947D-4A26-866B-FE2D31A91CF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93568" y="657991"/>
            <a:ext cx="2375005" cy="92874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C5F8F1C-CF91-4E43-8711-A58DDF90951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077200" y="-725944"/>
            <a:ext cx="4868251" cy="771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8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BD1992-C544-4055-BE78-E310ED5DF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7208F-7682-4C24-9AED-252FD7164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EF6B9-AB43-46C0-992F-D73D380FA4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2EA9C-FD12-46CA-98AC-A56FE66E424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0E257-4950-4137-848C-72BE6AD61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5865B-98C1-4A29-B31E-87001F856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B2332B-0BC3-4C60-AC18-DA21FA6DBA1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74088" y="-118872"/>
            <a:ext cx="4874184" cy="771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6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FFE750-5AE2-4078-8B1A-014DD56AF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7FE14-6362-4787-803A-40A078B5F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66B9E-525D-465F-ACAD-4F4AB7222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E7FFE-EB34-4C8C-9EC2-CF0CA187B72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72669-C84E-4DFE-BDC1-B79229999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7C994-89DB-4C40-96A7-5D4852C55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DEE2AA2-6A76-4B36-A805-D9AB828B79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302946" y="-68476"/>
            <a:ext cx="13509014" cy="75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2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197FD1-D632-473A-A95F-AEF8094A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90396-E1BA-4F16-A0A2-7AA4B16B3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51935-16A9-4BD5-A5E7-76D3313BD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203B0-61A3-4CA5-9903-7E226D8A2338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065B7-61D5-49F7-B9B6-E0F426DBB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2E7EE-6E8F-4C8C-984B-BCC3F5225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61B0004-677C-49BE-91DB-08BDE3EB414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256867" y="5937812"/>
            <a:ext cx="12984631" cy="7299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8226D5-D7D6-42B4-A1F8-7AE5FEABB11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978795" y="365039"/>
            <a:ext cx="2375005" cy="92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6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17580F-8629-4B56-80D3-2F21D35D6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2EE28-64F6-4208-ADBE-9B14B62BC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07570-ADE8-49C7-BEAE-CA56B1467D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0B93C-5590-4D50-A5CA-7FA5B108712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7ABAA-3E28-43F1-9A06-574541B7E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658B3-4570-4985-A578-625F9AD55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CC45A09-8071-4B27-9481-9E19DF518B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446006" y="-1911633"/>
            <a:ext cx="6608748" cy="88575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64F215-AEAE-4E3B-B93C-50CCD8EE234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38200" y="387264"/>
            <a:ext cx="2375005" cy="92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6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016111-4111-4F3B-940B-53D2B0554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91399-D498-4030-9F9D-024A5AC46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779B9-29C3-4B74-BD1A-0F464C5B3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FE40E-979D-437D-8C90-8605A7DCD485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B0DEF-7C2D-4727-A208-88DA35525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D84FD-C12E-4A22-A44E-629BE6CFD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3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fullman@alanet.org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727BD36-93E2-4A8A-85B3-4DA82F7E6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22" y="1487156"/>
            <a:ext cx="7191014" cy="1597688"/>
          </a:xfrm>
        </p:spPr>
        <p:txBody>
          <a:bodyPr>
            <a:normAutofit/>
          </a:bodyPr>
          <a:lstStyle/>
          <a:p>
            <a:r>
              <a:rPr lang="en-US" sz="4000" dirty="0"/>
              <a:t>ALA’s VIP Program and Business Partner Relations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06C5EB2A-5EC8-4930-856D-D9D348C7D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418" y="3275763"/>
            <a:ext cx="7319217" cy="66319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ALA Association Leadership Institute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1E9BC0-AC3C-F10B-914B-3D761D336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219" y="3938954"/>
            <a:ext cx="5525590" cy="273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59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7E09A-00C2-EED5-B7A5-84FC61EFF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94789"/>
            <a:ext cx="10515600" cy="2170442"/>
          </a:xfrm>
        </p:spPr>
        <p:txBody>
          <a:bodyPr>
            <a:noAutofit/>
          </a:bodyPr>
          <a:lstStyle/>
          <a:p>
            <a:r>
              <a:rPr lang="en-US" sz="4000" dirty="0"/>
              <a:t>Fred Ullman, Director, Business Development</a:t>
            </a:r>
            <a:br>
              <a:rPr lang="en-US" sz="4000" dirty="0"/>
            </a:br>
            <a:r>
              <a:rPr lang="en-US" sz="4000" dirty="0"/>
              <a:t>Phone: 847-267-1375</a:t>
            </a:r>
            <a:br>
              <a:rPr lang="en-US" sz="4000" dirty="0"/>
            </a:br>
            <a:r>
              <a:rPr lang="en-US" sz="4000" dirty="0"/>
              <a:t>Email: </a:t>
            </a:r>
            <a:r>
              <a:rPr lang="en-US" sz="4000" dirty="0">
                <a:hlinkClick r:id="rId2"/>
              </a:rPr>
              <a:t>fullman@alanet.org</a:t>
            </a:r>
            <a:br>
              <a:rPr lang="en-US" sz="4000" dirty="0"/>
            </a:br>
            <a:r>
              <a:rPr lang="en-US" sz="4000" dirty="0"/>
              <a:t>LinkedIn: www.linkedin.com/in/fredullman/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109A9-6A09-0B55-6E22-728689263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331030"/>
            <a:ext cx="7120156" cy="334107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Responsible for non-dues revenue through relationships with our Business Partners and VIP Partners.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Ensure that our Business Partners and VIP Partners have the right mix of branding, visibility, access and engagement with ALA members.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Build integrated marketing packages (needs and solution based)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and build new revenue streams based on the Win-Win-Win (Member-ALA-BP) model.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Here to help!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9847A6-540F-C716-F637-316171760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3386" y="994789"/>
            <a:ext cx="2088614" cy="1924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8FAB5F-BD04-C14C-CD8A-0F81854E6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006" y="3526971"/>
            <a:ext cx="4239994" cy="253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61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9327D-66CC-2572-551B-142F27D01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45030"/>
            <a:ext cx="10515600" cy="643093"/>
          </a:xfrm>
        </p:spPr>
        <p:txBody>
          <a:bodyPr>
            <a:normAutofit/>
          </a:bodyPr>
          <a:lstStyle/>
          <a:p>
            <a:r>
              <a:rPr lang="en-US" sz="4000" dirty="0"/>
              <a:t>ALA VIP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FAEFA-8251-2135-CCB3-2ACCAF62F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317173"/>
            <a:ext cx="8435566" cy="4174062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value-add/ discount program exclusively for ALA members.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Invite only to our top business partners.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Only 20 VIPs max for the program.  Currently 12  active VIP Partners.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2023 a new redesigned VIP Program was rolled out to standardize program benefits and to stabilize revenue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Recently added VIPs include </a:t>
            </a:r>
            <a:r>
              <a:rPr lang="en-US" dirty="0" err="1"/>
              <a:t>ActionStep</a:t>
            </a:r>
            <a:r>
              <a:rPr lang="en-US" dirty="0"/>
              <a:t>, CLIO, </a:t>
            </a:r>
            <a:r>
              <a:rPr lang="en-US" dirty="0" err="1"/>
              <a:t>Centerbase</a:t>
            </a:r>
            <a:r>
              <a:rPr lang="en-US" dirty="0"/>
              <a:t>, and CARET Legal.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Looking to grow to a total of 15 VIPs in 2024.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Increased VIP revenue 36% over the last 12 months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Just with the VIP participation fee alone and not including the $30,000 minimum marketing spend.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316C21-B36B-67BA-FD4B-4D781469C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4305" y="1060397"/>
            <a:ext cx="2924583" cy="1009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C066EA-8D53-155A-8FC5-81F7FE1C4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416" y="2471895"/>
            <a:ext cx="2718161" cy="248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41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44190-ABC4-2854-D8B2-40D9A1708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80656"/>
            <a:ext cx="10515600" cy="789708"/>
          </a:xfrm>
        </p:spPr>
        <p:txBody>
          <a:bodyPr>
            <a:normAutofit/>
          </a:bodyPr>
          <a:lstStyle/>
          <a:p>
            <a:r>
              <a:rPr lang="en-US" sz="4000" dirty="0"/>
              <a:t>ALA Business Partners (BPs)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F3112-9639-7D84-BB29-319285EEA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2785869"/>
            <a:ext cx="10733803" cy="3604540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Currently have approximately 160 business partners at the national level.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Moved away from transaction sales to a more relationship and solutions-based approach.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Implemented Salesforce CRM in 2023 and have grown database to 3,000 contacts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Increased number of BPs by 14% and revenue by 146% over the last 12 months.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 part of ALA’s strategic tactics, I will continue to innovate new programs for BPs to reach and increase engage with ALA members.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programs will incorporate a Win-Win-Win (Member-ALA-BP) approach.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Form BP focus groups to convene after ALA events to capture success and feedback to improve both BP and member experience.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E67054-D593-B0D2-51A0-6FFE40AF3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356" y="1080656"/>
            <a:ext cx="3467584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94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44190-ABC4-2854-D8B2-40D9A1708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99430"/>
            <a:ext cx="6768459" cy="1602610"/>
          </a:xfrm>
        </p:spPr>
        <p:txBody>
          <a:bodyPr>
            <a:normAutofit/>
          </a:bodyPr>
          <a:lstStyle/>
          <a:p>
            <a:r>
              <a:rPr lang="en-US" sz="4000" dirty="0"/>
              <a:t>Business Partner Program:</a:t>
            </a:r>
            <a:br>
              <a:rPr lang="en-US" sz="4000" dirty="0"/>
            </a:br>
            <a:r>
              <a:rPr lang="en-US" sz="4000" dirty="0"/>
              <a:t>ALA Chapters and ALA National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F3112-9639-7D84-BB29-319285EEA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44166"/>
            <a:ext cx="10515600" cy="372793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Based on the BP’s marketing needs and objectives</a:t>
            </a:r>
          </a:p>
          <a:p>
            <a:pPr>
              <a:lnSpc>
                <a:spcPct val="100000"/>
              </a:lnSpc>
            </a:pPr>
            <a:r>
              <a:rPr lang="en-US" dirty="0"/>
              <a:t>     ALA can help both on a local and national level.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Local chapters are fantastic at reaching a local market with plenty of local engagement such as happy hours, fundraisers, BP appreciation events, golf outings,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ALA National helps BPs access and engage all 9,000+ ALA members through national events, publications, and thought leadership opportunities.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BPs can access marketing opportunities at both the local and national level to maximize their ROI and access ALA members through multiple channels.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3C04B5-D488-C505-C18C-6E3F5DFA9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309" y="899429"/>
            <a:ext cx="4591691" cy="3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3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18E327-39E3-645E-6433-6B0A0D2EA0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4" b="-1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5D5B34-AE17-14C8-635C-262D45E5F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5200">
              <a:solidFill>
                <a:srgbClr val="FFFF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4D8CC-681C-3289-9849-FBBCBF371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6" y="4551037"/>
            <a:ext cx="5449479" cy="1578054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84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tention_x0020_Date xmlns="b0d0b4d8-dac0-442f-a11d-e01bf3bc84e2">5 Years</Retention_x0020_Date>
    <TaxCatchAll xmlns="b0d0b4d8-dac0-442f-a11d-e01bf3bc84e2">
      <Value>187</Value>
    </TaxCatchAll>
    <TaxKeywordTaxHTField xmlns="b0d0b4d8-dac0-442f-a11d-e01bf3bc84e2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ALA Document Templates</TermName>
          <TermId xmlns="http://schemas.microsoft.com/office/infopath/2007/PartnerControls">5acb6e2a-d836-4c3e-8444-45af510df45e</TermId>
        </TermInfo>
      </Terms>
    </TaxKeywordTaxHTField>
    <_dlc_DocId xmlns="b0d0b4d8-dac0-442f-a11d-e01bf3bc84e2">ALADOCS-1916033246-1034</_dlc_DocId>
    <_dlc_DocIdUrl xmlns="b0d0b4d8-dac0-442f-a11d-e01bf3bc84e2">
      <Url>https://alanet.sharepoint.com/leadership/associationleadershipinstitute/_layouts/15/DocIdRedir.aspx?ID=ALADOCS-1916033246-1034</Url>
      <Description>ALADOCS-1916033246-1034</Description>
    </_dlc_DocIdUrl>
    <lcf76f155ced4ddcb4097134ff3c332f xmlns="be7b40e5-340a-4e74-9c0f-b738c40e60a9">
      <Terms xmlns="http://schemas.microsoft.com/office/infopath/2007/PartnerControls"/>
    </lcf76f155ced4ddcb4097134ff3c332f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7C44D390C7F94AB10D50C99F01CA71" ma:contentTypeVersion="21" ma:contentTypeDescription="Create a new document." ma:contentTypeScope="" ma:versionID="d01d84adb9c95ea6627d029bc532bd8b">
  <xsd:schema xmlns:xsd="http://www.w3.org/2001/XMLSchema" xmlns:xs="http://www.w3.org/2001/XMLSchema" xmlns:p="http://schemas.microsoft.com/office/2006/metadata/properties" xmlns:ns2="b0d0b4d8-dac0-442f-a11d-e01bf3bc84e2" xmlns:ns3="be7b40e5-340a-4e74-9c0f-b738c40e60a9" targetNamespace="http://schemas.microsoft.com/office/2006/metadata/properties" ma:root="true" ma:fieldsID="09a06d5d7455000061f0902f7786f6aa" ns2:_="" ns3:_="">
    <xsd:import namespace="b0d0b4d8-dac0-442f-a11d-e01bf3bc84e2"/>
    <xsd:import namespace="be7b40e5-340a-4e74-9c0f-b738c40e60a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2:TaxKeywordTaxHTField" minOccurs="0"/>
                <xsd:element ref="ns2:TaxCatchAll" minOccurs="0"/>
                <xsd:element ref="ns2:Retention_x0020_Date" minOccurs="0"/>
                <xsd:element ref="ns2:_dlc_DocId" minOccurs="0"/>
                <xsd:element ref="ns2:_dlc_DocIdUrl" minOccurs="0"/>
                <xsd:element ref="ns2:_dlc_DocIdPersistId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0b4d8-dac0-442f-a11d-e01bf3bc84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e99fb18b-195f-4cbe-b952-cf12f91f989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7dde1d07-175e-4208-85f5-5974fcc063e7}" ma:internalName="TaxCatchAll" ma:showField="CatchAllData" ma:web="b0d0b4d8-dac0-442f-a11d-e01bf3bc84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tention_x0020_Date" ma:index="19" nillable="true" ma:displayName="Retention Date" ma:default="5 Years" ma:format="Dropdown" ma:internalName="Retention_x0020_Date">
      <xsd:simpleType>
        <xsd:restriction base="dms:Choice">
          <xsd:enumeration value="1 Year"/>
          <xsd:enumeration value="2 Years"/>
          <xsd:enumeration value="3 Years"/>
          <xsd:enumeration value="4 Years"/>
          <xsd:enumeration value="5 Years"/>
          <xsd:enumeration value="6 Years"/>
          <xsd:enumeration value="7 Years"/>
          <xsd:enumeration value="8 Years"/>
          <xsd:enumeration value="9 Years"/>
          <xsd:enumeration value="10 Years"/>
          <xsd:enumeration value="Permanent"/>
        </xsd:restriction>
      </xsd:simple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b40e5-340a-4e74-9c0f-b738c40e60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e99fb18b-195f-4cbe-b952-cf12f91f98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3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26BD1D-443F-4DF3-9E16-5192B29BE26A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purl.org/dc/terms/"/>
    <ds:schemaRef ds:uri="fcfca995-b504-4f73-bd69-705bd403cdeb"/>
    <ds:schemaRef ds:uri="e649193c-9f92-47ef-b741-3f893ccb0712"/>
    <ds:schemaRef ds:uri="http://schemas.openxmlformats.org/package/2006/metadata/core-properties"/>
    <ds:schemaRef ds:uri="b0d0b4d8-dac0-442f-a11d-e01bf3bc84e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1F8F574-B8DC-4546-B6E6-D846811515A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D0A0CFC-F4ED-4A23-9858-C1BC04969DE4}"/>
</file>

<file path=customXml/itemProps4.xml><?xml version="1.0" encoding="utf-8"?>
<ds:datastoreItem xmlns:ds="http://schemas.openxmlformats.org/officeDocument/2006/customXml" ds:itemID="{79CF59C2-59E1-472F-8044-51A95AB81D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479</Words>
  <Application>Microsoft Office PowerPoint</Application>
  <PresentationFormat>Widescreen</PresentationFormat>
  <Paragraphs>36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ALA’s VIP Program and Business Partner Relations</vt:lpstr>
      <vt:lpstr>Fred Ullman, Director, Business Development Phone: 847-267-1375 Email: fullman@alanet.org LinkedIn: www.linkedin.com/in/fredullman/</vt:lpstr>
      <vt:lpstr>ALA VIP Program</vt:lpstr>
      <vt:lpstr>ALA Business Partners (BPs)</vt:lpstr>
      <vt:lpstr>Business Partner Program: ALA Chapters and ALA National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Fitzpatrick</dc:creator>
  <cp:keywords>ALA Document Templates</cp:keywords>
  <cp:lastModifiedBy>Fred Ullman</cp:lastModifiedBy>
  <cp:revision>35</cp:revision>
  <dcterms:created xsi:type="dcterms:W3CDTF">2017-12-04T19:55:35Z</dcterms:created>
  <dcterms:modified xsi:type="dcterms:W3CDTF">2024-03-11T21:18:22Z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0x010100CD7C44D390C7F94AB10D50C99F01CA71</vt:lpwstr>
  </property>
  <property fmtid="{D5CDD505-2E9C-101B-9397-08002B2CF9AE}" pid="3" name="TaxKeyword">
    <vt:lpwstr>187;#ALA Document Templates|5acb6e2a-d836-4c3e-8444-45af510df45e</vt:lpwstr>
  </property>
  <property fmtid="{D5CDD505-2E9C-101B-9397-08002B2CF9AE}" pid="4" name="_dlc_DocIdItemGuid">
    <vt:lpwstr>6c72a2b7-7764-4a9d-85b8-e9ea015fb8d5</vt:lpwstr>
  </property>
  <property fmtid="{D5CDD505-2E9C-101B-9397-08002B2CF9AE}" pid="5" name="MediaServiceImageTags">
    <vt:lpwstr/>
  </property>
</Properties>
</file>