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92" r:id="rId6"/>
    <p:sldId id="291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4C879-B7CB-91F3-6DE7-CF11FFACBFF1}" v="203" dt="2024-03-15T02:53:54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04F13-AD86-48C5-C02B-F443B01342A6}"/>
              </a:ext>
            </a:extLst>
          </p:cNvPr>
          <p:cNvSpPr txBox="1"/>
          <p:nvPr/>
        </p:nvSpPr>
        <p:spPr>
          <a:xfrm>
            <a:off x="2339215" y="2046394"/>
            <a:ext cx="7215806" cy="2800767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</a:rPr>
              <a:t>Oh, the Thinks You Can Think:  Collaborative Session</a:t>
            </a:r>
            <a:endParaRPr lang="en-US" sz="400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endParaRPr lang="en-US" sz="2400" b="1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</a:rPr>
              <a:t>March 15, 2024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accent5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</a:rPr>
              <a:t>2024 Association Leadership Institute</a:t>
            </a:r>
          </a:p>
        </p:txBody>
      </p:sp>
    </p:spTree>
    <p:extLst>
      <p:ext uri="{BB962C8B-B14F-4D97-AF65-F5344CB8AC3E}">
        <p14:creationId xmlns:p14="http://schemas.microsoft.com/office/powerpoint/2010/main" val="1762017357"/>
      </p:ext>
    </p:extLst>
  </p:cSld>
  <p:clrMapOvr>
    <a:masterClrMapping/>
  </p:clrMapOvr>
  <p:transition spd="slow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CB8396-8124-2DB4-A03C-E33ECBB46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52354"/>
              </p:ext>
            </p:extLst>
          </p:nvPr>
        </p:nvGraphicFramePr>
        <p:xfrm>
          <a:off x="865909" y="2228272"/>
          <a:ext cx="10169388" cy="33421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4605">
                  <a:extLst>
                    <a:ext uri="{9D8B030D-6E8A-4147-A177-3AD203B41FA5}">
                      <a16:colId xmlns:a16="http://schemas.microsoft.com/office/drawing/2014/main" val="3932608943"/>
                    </a:ext>
                  </a:extLst>
                </a:gridCol>
                <a:gridCol w="1905945">
                  <a:extLst>
                    <a:ext uri="{9D8B030D-6E8A-4147-A177-3AD203B41FA5}">
                      <a16:colId xmlns:a16="http://schemas.microsoft.com/office/drawing/2014/main" val="822840235"/>
                    </a:ext>
                  </a:extLst>
                </a:gridCol>
                <a:gridCol w="1997325">
                  <a:extLst>
                    <a:ext uri="{9D8B030D-6E8A-4147-A177-3AD203B41FA5}">
                      <a16:colId xmlns:a16="http://schemas.microsoft.com/office/drawing/2014/main" val="3417364836"/>
                    </a:ext>
                  </a:extLst>
                </a:gridCol>
                <a:gridCol w="2441175">
                  <a:extLst>
                    <a:ext uri="{9D8B030D-6E8A-4147-A177-3AD203B41FA5}">
                      <a16:colId xmlns:a16="http://schemas.microsoft.com/office/drawing/2014/main" val="1519331164"/>
                    </a:ext>
                  </a:extLst>
                </a:gridCol>
                <a:gridCol w="2480338">
                  <a:extLst>
                    <a:ext uri="{9D8B030D-6E8A-4147-A177-3AD203B41FA5}">
                      <a16:colId xmlns:a16="http://schemas.microsoft.com/office/drawing/2014/main" val="1638325460"/>
                    </a:ext>
                  </a:extLst>
                </a:gridCol>
              </a:tblGrid>
              <a:tr h="373540">
                <a:tc>
                  <a:txBody>
                    <a:bodyPr/>
                    <a:lstStyle/>
                    <a:p>
                      <a:pPr algn="ctr" fontAlgn="b"/>
                      <a:endParaRPr lang="en-US" sz="1400" b="1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477655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algn="ctr" fontAlgn="b"/>
                      <a:endParaRPr lang="en-US" sz="1300" i="1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Certification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DEIA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Member Ambassador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Member Experience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237136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Chair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Stephanie Rose Ransom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JaNae Martin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Rhonda Fagen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Andrea Stitt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268176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Board Liaison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Clara Onderdonk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Angelina Angelov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Terri Moore-Natale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Jessica VanTroost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54906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Staff Liaison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Jennifer Moore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Maria Arroyo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Mike Donovan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Mike Donovan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34085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Additional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Meghann Krone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Christine Rohr Kopka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Kristin Bertsatos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8191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Participants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Bert Saper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Wesley R. Peterson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Becky B. Garrido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256932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Don Wright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54404"/>
                  </a:ext>
                </a:extLst>
              </a:tr>
              <a:tr h="373540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40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570578"/>
      </p:ext>
    </p:extLst>
  </p:cSld>
  <p:clrMapOvr>
    <a:masterClrMapping/>
  </p:clrMapOvr>
  <p:transition spd="slow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0F7786-31AC-922E-7DED-4FE828100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386075"/>
              </p:ext>
            </p:extLst>
          </p:nvPr>
        </p:nvGraphicFramePr>
        <p:xfrm>
          <a:off x="1962727" y="1500909"/>
          <a:ext cx="7802659" cy="42468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9941">
                  <a:extLst>
                    <a:ext uri="{9D8B030D-6E8A-4147-A177-3AD203B41FA5}">
                      <a16:colId xmlns:a16="http://schemas.microsoft.com/office/drawing/2014/main" val="2579917420"/>
                    </a:ext>
                  </a:extLst>
                </a:gridCol>
                <a:gridCol w="1768423">
                  <a:extLst>
                    <a:ext uri="{9D8B030D-6E8A-4147-A177-3AD203B41FA5}">
                      <a16:colId xmlns:a16="http://schemas.microsoft.com/office/drawing/2014/main" val="1292057612"/>
                    </a:ext>
                  </a:extLst>
                </a:gridCol>
                <a:gridCol w="1646928">
                  <a:extLst>
                    <a:ext uri="{9D8B030D-6E8A-4147-A177-3AD203B41FA5}">
                      <a16:colId xmlns:a16="http://schemas.microsoft.com/office/drawing/2014/main" val="88710764"/>
                    </a:ext>
                  </a:extLst>
                </a:gridCol>
                <a:gridCol w="1363440">
                  <a:extLst>
                    <a:ext uri="{9D8B030D-6E8A-4147-A177-3AD203B41FA5}">
                      <a16:colId xmlns:a16="http://schemas.microsoft.com/office/drawing/2014/main" val="3605539738"/>
                    </a:ext>
                  </a:extLst>
                </a:gridCol>
                <a:gridCol w="1673927">
                  <a:extLst>
                    <a:ext uri="{9D8B030D-6E8A-4147-A177-3AD203B41FA5}">
                      <a16:colId xmlns:a16="http://schemas.microsoft.com/office/drawing/2014/main" val="2564526728"/>
                    </a:ext>
                  </a:extLst>
                </a:gridCol>
              </a:tblGrid>
              <a:tr h="303343">
                <a:tc>
                  <a:txBody>
                    <a:bodyPr/>
                    <a:lstStyle/>
                    <a:p>
                      <a:pPr algn="ctr" fontAlgn="b"/>
                      <a:endParaRPr lang="en-US" sz="1400" b="1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705062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algn="ctr" fontAlgn="b"/>
                      <a:endParaRPr lang="en-US" sz="1400" i="1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>
                          <a:effectLst/>
                          <a:latin typeface="Aptos Narrow" panose="020B0004020202020204" pitchFamily="34" charset="0"/>
                        </a:rPr>
                        <a:t>PSRC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>
                          <a:effectLst/>
                          <a:latin typeface="Aptos Narrow" panose="020B0004020202020204" pitchFamily="34" charset="0"/>
                        </a:rPr>
                        <a:t>PDAC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>
                          <a:effectLst/>
                          <a:latin typeface="Aptos Narrow" panose="020B0004020202020204" pitchFamily="34" charset="0"/>
                        </a:rPr>
                        <a:t>FALA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CRT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475861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Chair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Kara Brostron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Matthew Sullivan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Kristie Manning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Geoffrey Williams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790364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Board Liaison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Judy Hissong*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Elyssa Goldstein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Travis Armstrong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Travis Armstrong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346759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Staff Liaison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Theresa Wojtalewicz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Valerie Danner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Christea Parent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Tarah Dickerson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660703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Additional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Justin Askenazy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Jerry McPeake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Eryn Carter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Katherine Dart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752013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Participants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Aby Guzman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Paul Watford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Lisa Ford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449146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Rose Jaworecki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381241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Michael Keatts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621571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Shauna Manner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039022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Nick Manty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624797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Carrie Valenzuela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580320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Sarah Evenson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90295"/>
                  </a:ext>
                </a:extLst>
              </a:tr>
              <a:tr h="303343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Mark C. Opiola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70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401776"/>
      </p:ext>
    </p:extLst>
  </p:cSld>
  <p:clrMapOvr>
    <a:masterClrMapping/>
  </p:clrMapOvr>
  <p:transition spd="slow" advTm="3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994982-F286-FA15-27A1-D4F9F0678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01751"/>
              </p:ext>
            </p:extLst>
          </p:nvPr>
        </p:nvGraphicFramePr>
        <p:xfrm>
          <a:off x="1824181" y="1651000"/>
          <a:ext cx="7832216" cy="40454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31185">
                  <a:extLst>
                    <a:ext uri="{9D8B030D-6E8A-4147-A177-3AD203B41FA5}">
                      <a16:colId xmlns:a16="http://schemas.microsoft.com/office/drawing/2014/main" val="232707669"/>
                    </a:ext>
                  </a:extLst>
                </a:gridCol>
                <a:gridCol w="2373399">
                  <a:extLst>
                    <a:ext uri="{9D8B030D-6E8A-4147-A177-3AD203B41FA5}">
                      <a16:colId xmlns:a16="http://schemas.microsoft.com/office/drawing/2014/main" val="1192239731"/>
                    </a:ext>
                  </a:extLst>
                </a:gridCol>
                <a:gridCol w="1814952">
                  <a:extLst>
                    <a:ext uri="{9D8B030D-6E8A-4147-A177-3AD203B41FA5}">
                      <a16:colId xmlns:a16="http://schemas.microsoft.com/office/drawing/2014/main" val="2237232759"/>
                    </a:ext>
                  </a:extLst>
                </a:gridCol>
                <a:gridCol w="1912680">
                  <a:extLst>
                    <a:ext uri="{9D8B030D-6E8A-4147-A177-3AD203B41FA5}">
                      <a16:colId xmlns:a16="http://schemas.microsoft.com/office/drawing/2014/main" val="4053524203"/>
                    </a:ext>
                  </a:extLst>
                </a:gridCol>
              </a:tblGrid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 b="1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Aptos Narrow" panose="020B0004020202020204" pitchFamily="34" charset="0"/>
                        </a:rPr>
                        <a:t>Group 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265263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 i="1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ELS  Conference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IP Conference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LMF Conference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13184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 i="1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Planning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Planning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1">
                          <a:effectLst/>
                          <a:latin typeface="Aptos Narrow" panose="020B0004020202020204" pitchFamily="34" charset="0"/>
                        </a:rPr>
                        <a:t>Planning Committee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486295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Chair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Melissa Tokar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Ericka Brundage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Linda Copson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718197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Board Liaison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Holly Pulido*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Dan Atcheson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Sarah Cramer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720753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Staff Liaisons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Nicole Larson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Nicole Larson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Nicole Larson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004565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Jennifer Moore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Jennifer Moore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Jennifer Moore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491325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Additional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Katie Cosek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904698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Participants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Andrea Fitzpatrick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384872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Fred Ullman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752385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>
                          <a:effectLst/>
                          <a:latin typeface="Aptos Narrow" panose="020B0004020202020204" pitchFamily="34" charset="0"/>
                        </a:rPr>
                        <a:t>David  Hill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967167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627616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algn="ctr" fontAlgn="b"/>
                      <a:endParaRPr lang="en-US" sz="14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10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02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03564"/>
      </p:ext>
    </p:extLst>
  </p:cSld>
  <p:clrMapOvr>
    <a:masterClrMapping/>
  </p:clrMapOvr>
  <p:transition spd="slow" advTm="3000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d0b4d8-dac0-442f-a11d-e01bf3bc84e2">ALADOCS-1916033246-1049</_dlc_DocId>
    <_dlc_DocIdUrl xmlns="b0d0b4d8-dac0-442f-a11d-e01bf3bc84e2">
      <Url>https://alanet.sharepoint.com/leadership/associationleadershipinstitute/_layouts/15/DocIdRedir.aspx?ID=ALADOCS-1916033246-1049</Url>
      <Description>ALADOCS-1916033246-1049</Description>
    </_dlc_DocIdUrl>
    <Retention_x0020_Date xmlns="b0d0b4d8-dac0-442f-a11d-e01bf3bc84e2">5 Years</Retention_x0020_Date>
    <TaxCatchAll xmlns="b0d0b4d8-dac0-442f-a11d-e01bf3bc84e2" xsi:nil="true"/>
    <TaxKeywordTaxHTField xmlns="b0d0b4d8-dac0-442f-a11d-e01bf3bc84e2">
      <Terms xmlns="http://schemas.microsoft.com/office/infopath/2007/PartnerControls"/>
    </TaxKeywordTaxHTField>
    <lcf76f155ced4ddcb4097134ff3c332f xmlns="be7b40e5-340a-4e74-9c0f-b738c40e60a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C44D390C7F94AB10D50C99F01CA71" ma:contentTypeVersion="21" ma:contentTypeDescription="Create a new document." ma:contentTypeScope="" ma:versionID="d01d84adb9c95ea6627d029bc532bd8b">
  <xsd:schema xmlns:xsd="http://www.w3.org/2001/XMLSchema" xmlns:xs="http://www.w3.org/2001/XMLSchema" xmlns:p="http://schemas.microsoft.com/office/2006/metadata/properties" xmlns:ns2="b0d0b4d8-dac0-442f-a11d-e01bf3bc84e2" xmlns:ns3="be7b40e5-340a-4e74-9c0f-b738c40e60a9" targetNamespace="http://schemas.microsoft.com/office/2006/metadata/properties" ma:root="true" ma:fieldsID="09a06d5d7455000061f0902f7786f6aa" ns2:_="" ns3:_="">
    <xsd:import namespace="b0d0b4d8-dac0-442f-a11d-e01bf3bc84e2"/>
    <xsd:import namespace="be7b40e5-340a-4e74-9c0f-b738c40e60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2:TaxKeywordTaxHTField" minOccurs="0"/>
                <xsd:element ref="ns2:TaxCatchAll" minOccurs="0"/>
                <xsd:element ref="ns2:Retention_x0020_Date" minOccurs="0"/>
                <xsd:element ref="ns2:_dlc_DocId" minOccurs="0"/>
                <xsd:element ref="ns2:_dlc_DocIdUrl" minOccurs="0"/>
                <xsd:element ref="ns2:_dlc_DocIdPersistId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e99fb18b-195f-4cbe-b952-cf12f91f989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19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b40e5-340a-4e74-9c0f-b738c40e6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3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C2B6F8-E429-492C-B02E-1AED82B4C829}">
  <ds:schemaRefs>
    <ds:schemaRef ds:uri="http://schemas.microsoft.com/office/2006/metadata/properties"/>
    <ds:schemaRef ds:uri="http://schemas.microsoft.com/office/infopath/2007/PartnerControls"/>
    <ds:schemaRef ds:uri="b0d0b4d8-dac0-442f-a11d-e01bf3bc84e2"/>
    <ds:schemaRef ds:uri="be7b40e5-340a-4e74-9c0f-b738c40e60a9"/>
  </ds:schemaRefs>
</ds:datastoreItem>
</file>

<file path=customXml/itemProps2.xml><?xml version="1.0" encoding="utf-8"?>
<ds:datastoreItem xmlns:ds="http://schemas.openxmlformats.org/officeDocument/2006/customXml" ds:itemID="{9CAB3B30-2029-4062-B325-BE212EFA3C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d0b4d8-dac0-442f-a11d-e01bf3bc84e2"/>
    <ds:schemaRef ds:uri="be7b40e5-340a-4e74-9c0f-b738c40e60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80208A-CE88-4B67-B31D-7AAEFC63884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F86F9CD-A551-4425-99BC-BF9FF23ED0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75</cp:revision>
  <dcterms:created xsi:type="dcterms:W3CDTF">2024-03-15T02:30:06Z</dcterms:created>
  <dcterms:modified xsi:type="dcterms:W3CDTF">2024-03-15T02:54:44Z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d6e96e21-790d-4738-90e1-29cb342ec733</vt:lpwstr>
  </property>
  <property fmtid="{D5CDD505-2E9C-101B-9397-08002B2CF9AE}" pid="3" name="TaxKeyword">
    <vt:lpwstr/>
  </property>
  <property fmtid="{D5CDD505-2E9C-101B-9397-08002B2CF9AE}" pid="4" name="ContentTypeId">
    <vt:lpwstr>0x010100CD7C44D390C7F94AB10D50C99F01CA71</vt:lpwstr>
  </property>
  <property fmtid="{D5CDD505-2E9C-101B-9397-08002B2CF9AE}" pid="5" name="MediaServiceImageTags">
    <vt:lpwstr/>
  </property>
</Properties>
</file>